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92" r:id="rId4"/>
    <p:sldId id="293" r:id="rId5"/>
    <p:sldId id="295" r:id="rId6"/>
    <p:sldId id="271" r:id="rId7"/>
    <p:sldId id="274" r:id="rId8"/>
    <p:sldId id="277" r:id="rId9"/>
    <p:sldId id="276" r:id="rId10"/>
    <p:sldId id="278" r:id="rId11"/>
    <p:sldId id="284" r:id="rId12"/>
    <p:sldId id="282" r:id="rId13"/>
    <p:sldId id="281" r:id="rId14"/>
    <p:sldId id="301" r:id="rId15"/>
    <p:sldId id="296" r:id="rId16"/>
    <p:sldId id="302" r:id="rId17"/>
    <p:sldId id="303" r:id="rId18"/>
    <p:sldId id="304" r:id="rId19"/>
    <p:sldId id="305" r:id="rId20"/>
    <p:sldId id="306" r:id="rId21"/>
    <p:sldId id="286" r:id="rId22"/>
    <p:sldId id="294" r:id="rId23"/>
    <p:sldId id="288" r:id="rId24"/>
    <p:sldId id="269"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4D91"/>
    <a:srgbClr val="367BCE"/>
    <a:srgbClr val="2E6EBC"/>
    <a:srgbClr val="298C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4660"/>
  </p:normalViewPr>
  <p:slideViewPr>
    <p:cSldViewPr>
      <p:cViewPr varScale="1">
        <p:scale>
          <a:sx n="92" d="100"/>
          <a:sy n="92" d="100"/>
        </p:scale>
        <p:origin x="882"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C6E808-9BA1-4A00-B772-3A649C940D9A}" type="datetimeFigureOut">
              <a:rPr lang="en-US" smtClean="0"/>
              <a:pPr/>
              <a:t>04/05/2017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6433B3C-4782-4F2F-8EF7-3A5F41D41CD0}" type="slidenum">
              <a:rPr lang="en-US" smtClean="0"/>
              <a:pPr/>
              <a:t>‹#›</a:t>
            </a:fld>
            <a:endParaRPr lang="en-US"/>
          </a:p>
        </p:txBody>
      </p:sp>
    </p:spTree>
    <p:extLst>
      <p:ext uri="{BB962C8B-B14F-4D97-AF65-F5344CB8AC3E}">
        <p14:creationId xmlns:p14="http://schemas.microsoft.com/office/powerpoint/2010/main" val="19383130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73CC80A-AE7A-4D14-AA83-53A8D2D7F84F}" type="datetime1">
              <a:rPr lang="en-US" smtClean="0"/>
              <a:pPr/>
              <a:t>04/05/2017</a:t>
            </a:fld>
            <a:endParaRPr lang="en-US"/>
          </a:p>
        </p:txBody>
      </p:sp>
      <p:sp>
        <p:nvSpPr>
          <p:cNvPr id="5" name="Footer Placeholder 4"/>
          <p:cNvSpPr>
            <a:spLocks noGrp="1"/>
          </p:cNvSpPr>
          <p:nvPr>
            <p:ph type="ftr" sz="quarter" idx="11"/>
          </p:nvPr>
        </p:nvSpPr>
        <p:spPr/>
        <p:txBody>
          <a:bodyPr/>
          <a:lstStyle/>
          <a:p>
            <a:r>
              <a:rPr lang="en-US" smtClean="0"/>
              <a:t>BSCS-514 Computer Graphics</a:t>
            </a:r>
            <a:endParaRPr lang="en-US"/>
          </a:p>
        </p:txBody>
      </p:sp>
      <p:sp>
        <p:nvSpPr>
          <p:cNvPr id="6" name="Slide Number Placeholder 5"/>
          <p:cNvSpPr>
            <a:spLocks noGrp="1"/>
          </p:cNvSpPr>
          <p:nvPr>
            <p:ph type="sldNum" sz="quarter" idx="12"/>
          </p:nvPr>
        </p:nvSpPr>
        <p:spPr/>
        <p:txBody>
          <a:bodyPr/>
          <a:lstStyle/>
          <a:p>
            <a:fld id="{69EAB374-37BD-4CEF-988D-F9935995E778}" type="slidenum">
              <a:rPr lang="en-US" smtClean="0"/>
              <a:pPr/>
              <a:t>‹#›</a:t>
            </a:fld>
            <a:endParaRPr lang="en-US"/>
          </a:p>
        </p:txBody>
      </p:sp>
    </p:spTree>
    <p:extLst>
      <p:ext uri="{BB962C8B-B14F-4D97-AF65-F5344CB8AC3E}">
        <p14:creationId xmlns:p14="http://schemas.microsoft.com/office/powerpoint/2010/main" val="3906519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68FCCE0-4B7B-43E6-BDFF-E76F70077B6B}" type="datetime1">
              <a:rPr lang="en-US" smtClean="0"/>
              <a:pPr/>
              <a:t>04/05/2017</a:t>
            </a:fld>
            <a:endParaRPr lang="en-US"/>
          </a:p>
        </p:txBody>
      </p:sp>
      <p:sp>
        <p:nvSpPr>
          <p:cNvPr id="5" name="Footer Placeholder 4"/>
          <p:cNvSpPr>
            <a:spLocks noGrp="1"/>
          </p:cNvSpPr>
          <p:nvPr>
            <p:ph type="ftr" sz="quarter" idx="11"/>
          </p:nvPr>
        </p:nvSpPr>
        <p:spPr/>
        <p:txBody>
          <a:bodyPr/>
          <a:lstStyle/>
          <a:p>
            <a:r>
              <a:rPr lang="en-US" smtClean="0"/>
              <a:t>BSCS-514 Computer Graphics</a:t>
            </a:r>
            <a:endParaRPr lang="en-US"/>
          </a:p>
        </p:txBody>
      </p:sp>
      <p:sp>
        <p:nvSpPr>
          <p:cNvPr id="6" name="Slide Number Placeholder 5"/>
          <p:cNvSpPr>
            <a:spLocks noGrp="1"/>
          </p:cNvSpPr>
          <p:nvPr>
            <p:ph type="sldNum" sz="quarter" idx="12"/>
          </p:nvPr>
        </p:nvSpPr>
        <p:spPr/>
        <p:txBody>
          <a:bodyPr/>
          <a:lstStyle/>
          <a:p>
            <a:fld id="{69EAB374-37BD-4CEF-988D-F9935995E778}" type="slidenum">
              <a:rPr lang="en-US" smtClean="0"/>
              <a:pPr/>
              <a:t>‹#›</a:t>
            </a:fld>
            <a:endParaRPr lang="en-US"/>
          </a:p>
        </p:txBody>
      </p:sp>
    </p:spTree>
    <p:extLst>
      <p:ext uri="{BB962C8B-B14F-4D97-AF65-F5344CB8AC3E}">
        <p14:creationId xmlns:p14="http://schemas.microsoft.com/office/powerpoint/2010/main" val="3465235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F27260-C68A-44C6-B77D-07E5EEFC117C}" type="datetime1">
              <a:rPr lang="en-US" smtClean="0"/>
              <a:pPr/>
              <a:t>04/05/2017</a:t>
            </a:fld>
            <a:endParaRPr lang="en-US"/>
          </a:p>
        </p:txBody>
      </p:sp>
      <p:sp>
        <p:nvSpPr>
          <p:cNvPr id="5" name="Footer Placeholder 4"/>
          <p:cNvSpPr>
            <a:spLocks noGrp="1"/>
          </p:cNvSpPr>
          <p:nvPr>
            <p:ph type="ftr" sz="quarter" idx="11"/>
          </p:nvPr>
        </p:nvSpPr>
        <p:spPr/>
        <p:txBody>
          <a:bodyPr/>
          <a:lstStyle/>
          <a:p>
            <a:r>
              <a:rPr lang="en-US" smtClean="0"/>
              <a:t>BSCS-514 Computer Graphics</a:t>
            </a:r>
            <a:endParaRPr lang="en-US"/>
          </a:p>
        </p:txBody>
      </p:sp>
      <p:sp>
        <p:nvSpPr>
          <p:cNvPr id="6" name="Slide Number Placeholder 5"/>
          <p:cNvSpPr>
            <a:spLocks noGrp="1"/>
          </p:cNvSpPr>
          <p:nvPr>
            <p:ph type="sldNum" sz="quarter" idx="12"/>
          </p:nvPr>
        </p:nvSpPr>
        <p:spPr/>
        <p:txBody>
          <a:bodyPr/>
          <a:lstStyle/>
          <a:p>
            <a:fld id="{69EAB374-37BD-4CEF-988D-F9935995E778}" type="slidenum">
              <a:rPr lang="en-US" smtClean="0"/>
              <a:pPr/>
              <a:t>‹#›</a:t>
            </a:fld>
            <a:endParaRPr lang="en-US"/>
          </a:p>
        </p:txBody>
      </p:sp>
    </p:spTree>
    <p:extLst>
      <p:ext uri="{BB962C8B-B14F-4D97-AF65-F5344CB8AC3E}">
        <p14:creationId xmlns:p14="http://schemas.microsoft.com/office/powerpoint/2010/main" val="16520376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6A9F75-7F35-4AA5-8319-C8C855CA49D1}" type="datetime1">
              <a:rPr lang="en-US" smtClean="0"/>
              <a:pPr/>
              <a:t>04/05/2017</a:t>
            </a:fld>
            <a:endParaRPr lang="en-US"/>
          </a:p>
        </p:txBody>
      </p:sp>
      <p:sp>
        <p:nvSpPr>
          <p:cNvPr id="5" name="Footer Placeholder 4"/>
          <p:cNvSpPr>
            <a:spLocks noGrp="1"/>
          </p:cNvSpPr>
          <p:nvPr>
            <p:ph type="ftr" sz="quarter" idx="11"/>
          </p:nvPr>
        </p:nvSpPr>
        <p:spPr/>
        <p:txBody>
          <a:bodyPr/>
          <a:lstStyle/>
          <a:p>
            <a:r>
              <a:rPr lang="en-US" smtClean="0"/>
              <a:t>BSCS-514 Computer Graphics</a:t>
            </a:r>
            <a:endParaRPr lang="en-US"/>
          </a:p>
        </p:txBody>
      </p:sp>
      <p:sp>
        <p:nvSpPr>
          <p:cNvPr id="6" name="Slide Number Placeholder 5"/>
          <p:cNvSpPr>
            <a:spLocks noGrp="1"/>
          </p:cNvSpPr>
          <p:nvPr>
            <p:ph type="sldNum" sz="quarter" idx="12"/>
          </p:nvPr>
        </p:nvSpPr>
        <p:spPr/>
        <p:txBody>
          <a:bodyPr/>
          <a:lstStyle/>
          <a:p>
            <a:fld id="{69EAB374-37BD-4CEF-988D-F9935995E778}" type="slidenum">
              <a:rPr lang="en-US" smtClean="0"/>
              <a:pPr/>
              <a:t>‹#›</a:t>
            </a:fld>
            <a:endParaRPr lang="en-US"/>
          </a:p>
        </p:txBody>
      </p:sp>
    </p:spTree>
    <p:extLst>
      <p:ext uri="{BB962C8B-B14F-4D97-AF65-F5344CB8AC3E}">
        <p14:creationId xmlns:p14="http://schemas.microsoft.com/office/powerpoint/2010/main" val="220760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70EF26-6AB3-4112-89C6-B1A924AD61F0}" type="datetime1">
              <a:rPr lang="en-US" smtClean="0"/>
              <a:pPr/>
              <a:t>04/05/2017</a:t>
            </a:fld>
            <a:endParaRPr lang="en-US"/>
          </a:p>
        </p:txBody>
      </p:sp>
      <p:sp>
        <p:nvSpPr>
          <p:cNvPr id="5" name="Footer Placeholder 4"/>
          <p:cNvSpPr>
            <a:spLocks noGrp="1"/>
          </p:cNvSpPr>
          <p:nvPr>
            <p:ph type="ftr" sz="quarter" idx="11"/>
          </p:nvPr>
        </p:nvSpPr>
        <p:spPr/>
        <p:txBody>
          <a:bodyPr/>
          <a:lstStyle/>
          <a:p>
            <a:r>
              <a:rPr lang="en-US" smtClean="0"/>
              <a:t>BSCS-514 Computer Graphics</a:t>
            </a:r>
            <a:endParaRPr lang="en-US"/>
          </a:p>
        </p:txBody>
      </p:sp>
      <p:sp>
        <p:nvSpPr>
          <p:cNvPr id="6" name="Slide Number Placeholder 5"/>
          <p:cNvSpPr>
            <a:spLocks noGrp="1"/>
          </p:cNvSpPr>
          <p:nvPr>
            <p:ph type="sldNum" sz="quarter" idx="12"/>
          </p:nvPr>
        </p:nvSpPr>
        <p:spPr/>
        <p:txBody>
          <a:bodyPr/>
          <a:lstStyle/>
          <a:p>
            <a:fld id="{69EAB374-37BD-4CEF-988D-F9935995E778}" type="slidenum">
              <a:rPr lang="en-US" smtClean="0"/>
              <a:pPr/>
              <a:t>‹#›</a:t>
            </a:fld>
            <a:endParaRPr lang="en-US"/>
          </a:p>
        </p:txBody>
      </p:sp>
    </p:spTree>
    <p:extLst>
      <p:ext uri="{BB962C8B-B14F-4D97-AF65-F5344CB8AC3E}">
        <p14:creationId xmlns:p14="http://schemas.microsoft.com/office/powerpoint/2010/main" val="8263940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92461B3-594E-43E1-8D0C-3DA04A05D531}" type="datetime1">
              <a:rPr lang="en-US" smtClean="0"/>
              <a:pPr/>
              <a:t>04/05/2017</a:t>
            </a:fld>
            <a:endParaRPr lang="en-US"/>
          </a:p>
        </p:txBody>
      </p:sp>
      <p:sp>
        <p:nvSpPr>
          <p:cNvPr id="6" name="Footer Placeholder 5"/>
          <p:cNvSpPr>
            <a:spLocks noGrp="1"/>
          </p:cNvSpPr>
          <p:nvPr>
            <p:ph type="ftr" sz="quarter" idx="11"/>
          </p:nvPr>
        </p:nvSpPr>
        <p:spPr/>
        <p:txBody>
          <a:bodyPr/>
          <a:lstStyle/>
          <a:p>
            <a:r>
              <a:rPr lang="en-US" smtClean="0"/>
              <a:t>BSCS-514 Computer Graphics</a:t>
            </a:r>
            <a:endParaRPr lang="en-US"/>
          </a:p>
        </p:txBody>
      </p:sp>
      <p:sp>
        <p:nvSpPr>
          <p:cNvPr id="7" name="Slide Number Placeholder 6"/>
          <p:cNvSpPr>
            <a:spLocks noGrp="1"/>
          </p:cNvSpPr>
          <p:nvPr>
            <p:ph type="sldNum" sz="quarter" idx="12"/>
          </p:nvPr>
        </p:nvSpPr>
        <p:spPr/>
        <p:txBody>
          <a:bodyPr/>
          <a:lstStyle/>
          <a:p>
            <a:fld id="{69EAB374-37BD-4CEF-988D-F9935995E778}" type="slidenum">
              <a:rPr lang="en-US" smtClean="0"/>
              <a:pPr/>
              <a:t>‹#›</a:t>
            </a:fld>
            <a:endParaRPr lang="en-US"/>
          </a:p>
        </p:txBody>
      </p:sp>
    </p:spTree>
    <p:extLst>
      <p:ext uri="{BB962C8B-B14F-4D97-AF65-F5344CB8AC3E}">
        <p14:creationId xmlns:p14="http://schemas.microsoft.com/office/powerpoint/2010/main" val="1330071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8AE9EB8-6622-457B-930E-3D66028F86A3}" type="datetime1">
              <a:rPr lang="en-US" smtClean="0"/>
              <a:pPr/>
              <a:t>04/05/2017</a:t>
            </a:fld>
            <a:endParaRPr lang="en-US"/>
          </a:p>
        </p:txBody>
      </p:sp>
      <p:sp>
        <p:nvSpPr>
          <p:cNvPr id="8" name="Footer Placeholder 7"/>
          <p:cNvSpPr>
            <a:spLocks noGrp="1"/>
          </p:cNvSpPr>
          <p:nvPr>
            <p:ph type="ftr" sz="quarter" idx="11"/>
          </p:nvPr>
        </p:nvSpPr>
        <p:spPr/>
        <p:txBody>
          <a:bodyPr/>
          <a:lstStyle/>
          <a:p>
            <a:r>
              <a:rPr lang="en-US" smtClean="0"/>
              <a:t>BSCS-514 Computer Graphics</a:t>
            </a:r>
            <a:endParaRPr lang="en-US"/>
          </a:p>
        </p:txBody>
      </p:sp>
      <p:sp>
        <p:nvSpPr>
          <p:cNvPr id="9" name="Slide Number Placeholder 8"/>
          <p:cNvSpPr>
            <a:spLocks noGrp="1"/>
          </p:cNvSpPr>
          <p:nvPr>
            <p:ph type="sldNum" sz="quarter" idx="12"/>
          </p:nvPr>
        </p:nvSpPr>
        <p:spPr/>
        <p:txBody>
          <a:bodyPr/>
          <a:lstStyle/>
          <a:p>
            <a:fld id="{69EAB374-37BD-4CEF-988D-F9935995E778}" type="slidenum">
              <a:rPr lang="en-US" smtClean="0"/>
              <a:pPr/>
              <a:t>‹#›</a:t>
            </a:fld>
            <a:endParaRPr lang="en-US"/>
          </a:p>
        </p:txBody>
      </p:sp>
    </p:spTree>
    <p:extLst>
      <p:ext uri="{BB962C8B-B14F-4D97-AF65-F5344CB8AC3E}">
        <p14:creationId xmlns:p14="http://schemas.microsoft.com/office/powerpoint/2010/main" val="1822132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5BA4BA1-75C6-4708-B17D-420913832FCB}" type="datetime1">
              <a:rPr lang="en-US" smtClean="0"/>
              <a:pPr/>
              <a:t>04/05/2017</a:t>
            </a:fld>
            <a:endParaRPr lang="en-US"/>
          </a:p>
        </p:txBody>
      </p:sp>
      <p:sp>
        <p:nvSpPr>
          <p:cNvPr id="4" name="Footer Placeholder 3"/>
          <p:cNvSpPr>
            <a:spLocks noGrp="1"/>
          </p:cNvSpPr>
          <p:nvPr>
            <p:ph type="ftr" sz="quarter" idx="11"/>
          </p:nvPr>
        </p:nvSpPr>
        <p:spPr/>
        <p:txBody>
          <a:bodyPr/>
          <a:lstStyle/>
          <a:p>
            <a:r>
              <a:rPr lang="en-US" smtClean="0"/>
              <a:t>BSCS-514 Computer Graphics</a:t>
            </a:r>
            <a:endParaRPr lang="en-US"/>
          </a:p>
        </p:txBody>
      </p:sp>
      <p:sp>
        <p:nvSpPr>
          <p:cNvPr id="5" name="Slide Number Placeholder 4"/>
          <p:cNvSpPr>
            <a:spLocks noGrp="1"/>
          </p:cNvSpPr>
          <p:nvPr>
            <p:ph type="sldNum" sz="quarter" idx="12"/>
          </p:nvPr>
        </p:nvSpPr>
        <p:spPr/>
        <p:txBody>
          <a:bodyPr/>
          <a:lstStyle/>
          <a:p>
            <a:fld id="{69EAB374-37BD-4CEF-988D-F9935995E778}" type="slidenum">
              <a:rPr lang="en-US" smtClean="0"/>
              <a:pPr/>
              <a:t>‹#›</a:t>
            </a:fld>
            <a:endParaRPr lang="en-US"/>
          </a:p>
        </p:txBody>
      </p:sp>
    </p:spTree>
    <p:extLst>
      <p:ext uri="{BB962C8B-B14F-4D97-AF65-F5344CB8AC3E}">
        <p14:creationId xmlns:p14="http://schemas.microsoft.com/office/powerpoint/2010/main" val="28297988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68DEF1-D862-42B8-8BF4-0BD58741402D}" type="datetime1">
              <a:rPr lang="en-US" smtClean="0"/>
              <a:pPr/>
              <a:t>04/05/2017</a:t>
            </a:fld>
            <a:endParaRPr lang="en-US"/>
          </a:p>
        </p:txBody>
      </p:sp>
      <p:sp>
        <p:nvSpPr>
          <p:cNvPr id="3" name="Footer Placeholder 2"/>
          <p:cNvSpPr>
            <a:spLocks noGrp="1"/>
          </p:cNvSpPr>
          <p:nvPr>
            <p:ph type="ftr" sz="quarter" idx="11"/>
          </p:nvPr>
        </p:nvSpPr>
        <p:spPr/>
        <p:txBody>
          <a:bodyPr/>
          <a:lstStyle/>
          <a:p>
            <a:r>
              <a:rPr lang="en-US" smtClean="0"/>
              <a:t>BSCS-514 Computer Graphics</a:t>
            </a:r>
            <a:endParaRPr lang="en-US"/>
          </a:p>
        </p:txBody>
      </p:sp>
      <p:sp>
        <p:nvSpPr>
          <p:cNvPr id="4" name="Slide Number Placeholder 3"/>
          <p:cNvSpPr>
            <a:spLocks noGrp="1"/>
          </p:cNvSpPr>
          <p:nvPr>
            <p:ph type="sldNum" sz="quarter" idx="12"/>
          </p:nvPr>
        </p:nvSpPr>
        <p:spPr/>
        <p:txBody>
          <a:bodyPr/>
          <a:lstStyle/>
          <a:p>
            <a:fld id="{69EAB374-37BD-4CEF-988D-F9935995E778}" type="slidenum">
              <a:rPr lang="en-US" smtClean="0"/>
              <a:pPr/>
              <a:t>‹#›</a:t>
            </a:fld>
            <a:endParaRPr lang="en-US"/>
          </a:p>
        </p:txBody>
      </p:sp>
    </p:spTree>
    <p:extLst>
      <p:ext uri="{BB962C8B-B14F-4D97-AF65-F5344CB8AC3E}">
        <p14:creationId xmlns:p14="http://schemas.microsoft.com/office/powerpoint/2010/main" val="4218932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CFF6BDE-9FF3-48D9-8257-7CA0FF1D0B3D}" type="datetime1">
              <a:rPr lang="en-US" smtClean="0"/>
              <a:pPr/>
              <a:t>04/05/2017</a:t>
            </a:fld>
            <a:endParaRPr lang="en-US"/>
          </a:p>
        </p:txBody>
      </p:sp>
      <p:sp>
        <p:nvSpPr>
          <p:cNvPr id="6" name="Footer Placeholder 5"/>
          <p:cNvSpPr>
            <a:spLocks noGrp="1"/>
          </p:cNvSpPr>
          <p:nvPr>
            <p:ph type="ftr" sz="quarter" idx="11"/>
          </p:nvPr>
        </p:nvSpPr>
        <p:spPr/>
        <p:txBody>
          <a:bodyPr/>
          <a:lstStyle/>
          <a:p>
            <a:r>
              <a:rPr lang="en-US" smtClean="0"/>
              <a:t>BSCS-514 Computer Graphics</a:t>
            </a:r>
            <a:endParaRPr lang="en-US"/>
          </a:p>
        </p:txBody>
      </p:sp>
      <p:sp>
        <p:nvSpPr>
          <p:cNvPr id="7" name="Slide Number Placeholder 6"/>
          <p:cNvSpPr>
            <a:spLocks noGrp="1"/>
          </p:cNvSpPr>
          <p:nvPr>
            <p:ph type="sldNum" sz="quarter" idx="12"/>
          </p:nvPr>
        </p:nvSpPr>
        <p:spPr/>
        <p:txBody>
          <a:bodyPr/>
          <a:lstStyle/>
          <a:p>
            <a:fld id="{69EAB374-37BD-4CEF-988D-F9935995E778}" type="slidenum">
              <a:rPr lang="en-US" smtClean="0"/>
              <a:pPr/>
              <a:t>‹#›</a:t>
            </a:fld>
            <a:endParaRPr lang="en-US"/>
          </a:p>
        </p:txBody>
      </p:sp>
    </p:spTree>
    <p:extLst>
      <p:ext uri="{BB962C8B-B14F-4D97-AF65-F5344CB8AC3E}">
        <p14:creationId xmlns:p14="http://schemas.microsoft.com/office/powerpoint/2010/main" val="3047521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90E46D9-F698-44C4-A010-337945518064}" type="datetime1">
              <a:rPr lang="en-US" smtClean="0"/>
              <a:pPr/>
              <a:t>04/05/2017</a:t>
            </a:fld>
            <a:endParaRPr lang="en-US"/>
          </a:p>
        </p:txBody>
      </p:sp>
      <p:sp>
        <p:nvSpPr>
          <p:cNvPr id="6" name="Footer Placeholder 5"/>
          <p:cNvSpPr>
            <a:spLocks noGrp="1"/>
          </p:cNvSpPr>
          <p:nvPr>
            <p:ph type="ftr" sz="quarter" idx="11"/>
          </p:nvPr>
        </p:nvSpPr>
        <p:spPr/>
        <p:txBody>
          <a:bodyPr/>
          <a:lstStyle/>
          <a:p>
            <a:r>
              <a:rPr lang="en-US" smtClean="0"/>
              <a:t>BSCS-514 Computer Graphics</a:t>
            </a:r>
            <a:endParaRPr lang="en-US"/>
          </a:p>
        </p:txBody>
      </p:sp>
      <p:sp>
        <p:nvSpPr>
          <p:cNvPr id="7" name="Slide Number Placeholder 6"/>
          <p:cNvSpPr>
            <a:spLocks noGrp="1"/>
          </p:cNvSpPr>
          <p:nvPr>
            <p:ph type="sldNum" sz="quarter" idx="12"/>
          </p:nvPr>
        </p:nvSpPr>
        <p:spPr/>
        <p:txBody>
          <a:bodyPr/>
          <a:lstStyle/>
          <a:p>
            <a:fld id="{69EAB374-37BD-4CEF-988D-F9935995E778}" type="slidenum">
              <a:rPr lang="en-US" smtClean="0"/>
              <a:pPr/>
              <a:t>‹#›</a:t>
            </a:fld>
            <a:endParaRPr lang="en-US"/>
          </a:p>
        </p:txBody>
      </p:sp>
    </p:spTree>
    <p:extLst>
      <p:ext uri="{BB962C8B-B14F-4D97-AF65-F5344CB8AC3E}">
        <p14:creationId xmlns:p14="http://schemas.microsoft.com/office/powerpoint/2010/main" val="2816676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22EF56-C4BD-4A44-90AA-CA2F8259573C}" type="datetime1">
              <a:rPr lang="en-US" smtClean="0"/>
              <a:pPr/>
              <a:t>04/05/2017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BSCS-514 Computer Graphics</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AB374-37BD-4CEF-988D-F9935995E778}" type="slidenum">
              <a:rPr lang="en-US" smtClean="0"/>
              <a:pPr/>
              <a:t>‹#›</a:t>
            </a:fld>
            <a:endParaRPr lang="en-US"/>
          </a:p>
        </p:txBody>
      </p:sp>
    </p:spTree>
    <p:extLst>
      <p:ext uri="{BB962C8B-B14F-4D97-AF65-F5344CB8AC3E}">
        <p14:creationId xmlns:p14="http://schemas.microsoft.com/office/powerpoint/2010/main" val="2998137909"/>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Vein Authentication System</a:t>
            </a:r>
            <a:endParaRPr lang="en-US" dirty="0"/>
          </a:p>
        </p:txBody>
      </p:sp>
      <p:sp>
        <p:nvSpPr>
          <p:cNvPr id="3" name="Subtitle 2"/>
          <p:cNvSpPr>
            <a:spLocks noGrp="1"/>
          </p:cNvSpPr>
          <p:nvPr>
            <p:ph type="subTitle" idx="1"/>
          </p:nvPr>
        </p:nvSpPr>
        <p:spPr>
          <a:xfrm>
            <a:off x="1371600" y="3212976"/>
            <a:ext cx="6400800" cy="2425824"/>
          </a:xfrm>
        </p:spPr>
        <p:txBody>
          <a:bodyPr>
            <a:normAutofit fontScale="70000" lnSpcReduction="20000"/>
          </a:bodyPr>
          <a:lstStyle/>
          <a:p>
            <a:pPr algn="l"/>
            <a:r>
              <a:rPr lang="en-US" dirty="0" smtClean="0"/>
              <a:t>Group Members: </a:t>
            </a:r>
          </a:p>
          <a:p>
            <a:pPr algn="l"/>
            <a:r>
              <a:rPr lang="en-US" sz="2600" dirty="0" smtClean="0"/>
              <a:t>M. </a:t>
            </a:r>
            <a:r>
              <a:rPr lang="en-US" sz="2600" dirty="0" err="1" smtClean="0"/>
              <a:t>Muneeb</a:t>
            </a:r>
            <a:r>
              <a:rPr lang="en-US" sz="2600" dirty="0" smtClean="0"/>
              <a:t> </a:t>
            </a:r>
            <a:r>
              <a:rPr lang="en-US" sz="2600" dirty="0" err="1" smtClean="0"/>
              <a:t>Baig</a:t>
            </a:r>
            <a:r>
              <a:rPr lang="en-US" sz="2600" dirty="0" smtClean="0"/>
              <a:t> </a:t>
            </a:r>
          </a:p>
          <a:p>
            <a:pPr algn="l"/>
            <a:r>
              <a:rPr lang="en-US" sz="2600" dirty="0" smtClean="0"/>
              <a:t>Muhammad Fahad	</a:t>
            </a:r>
          </a:p>
          <a:p>
            <a:pPr algn="l"/>
            <a:r>
              <a:rPr lang="en-US" sz="2600" dirty="0" err="1" smtClean="0"/>
              <a:t>Munib</a:t>
            </a:r>
            <a:r>
              <a:rPr lang="en-US" sz="2600" dirty="0" smtClean="0"/>
              <a:t> </a:t>
            </a:r>
            <a:r>
              <a:rPr lang="en-US" sz="2600" dirty="0" err="1" smtClean="0"/>
              <a:t>Deshmukh</a:t>
            </a:r>
            <a:endParaRPr lang="en-US" sz="2600" dirty="0" smtClean="0"/>
          </a:p>
          <a:p>
            <a:pPr algn="l"/>
            <a:r>
              <a:rPr lang="en-US" dirty="0" err="1" smtClean="0"/>
              <a:t>Maaz</a:t>
            </a:r>
            <a:r>
              <a:rPr lang="en-US" dirty="0" smtClean="0"/>
              <a:t> </a:t>
            </a:r>
            <a:r>
              <a:rPr lang="en-US" dirty="0" err="1" smtClean="0"/>
              <a:t>Anzar</a:t>
            </a:r>
            <a:endParaRPr lang="en-US" dirty="0" smtClean="0"/>
          </a:p>
          <a:p>
            <a:pPr algn="l"/>
            <a:endParaRPr lang="en-US" dirty="0"/>
          </a:p>
          <a:p>
            <a:pPr algn="l"/>
            <a:r>
              <a:rPr lang="en-US" dirty="0" smtClean="0"/>
              <a:t>Course Supervisor:  Dr. Humera Tariq</a:t>
            </a:r>
          </a:p>
          <a:p>
            <a:pPr algn="l"/>
            <a:endParaRPr lang="en-US" dirty="0" smtClean="0"/>
          </a:p>
          <a:p>
            <a:endParaRPr lang="en-US" dirty="0" smtClean="0"/>
          </a:p>
          <a:p>
            <a:endParaRPr lang="en-US" dirty="0"/>
          </a:p>
        </p:txBody>
      </p:sp>
      <p:sp>
        <p:nvSpPr>
          <p:cNvPr id="4" name="Date Placeholder 3"/>
          <p:cNvSpPr>
            <a:spLocks noGrp="1"/>
          </p:cNvSpPr>
          <p:nvPr>
            <p:ph type="dt" sz="half" idx="10"/>
          </p:nvPr>
        </p:nvSpPr>
        <p:spPr/>
        <p:txBody>
          <a:bodyPr/>
          <a:lstStyle/>
          <a:p>
            <a:fld id="{C99D4806-B90B-467F-B621-23530C5F6C43}" type="datetime1">
              <a:rPr lang="en-US" smtClean="0"/>
              <a:pPr/>
              <a:t>04/05/2017</a:t>
            </a:fld>
            <a:endParaRPr lang="en-US" dirty="0"/>
          </a:p>
        </p:txBody>
      </p:sp>
      <p:sp>
        <p:nvSpPr>
          <p:cNvPr id="5" name="Footer Placeholder 4"/>
          <p:cNvSpPr>
            <a:spLocks noGrp="1"/>
          </p:cNvSpPr>
          <p:nvPr>
            <p:ph type="ftr" sz="quarter" idx="11"/>
          </p:nvPr>
        </p:nvSpPr>
        <p:spPr>
          <a:xfrm>
            <a:off x="3124200" y="6356350"/>
            <a:ext cx="4419600" cy="365125"/>
          </a:xfrm>
        </p:spPr>
        <p:txBody>
          <a:bodyPr/>
          <a:lstStyle/>
          <a:p>
            <a:r>
              <a:rPr lang="en-US" dirty="0" smtClean="0"/>
              <a:t>BSCS-621 Topic of Current Interest ( Digital Image Processing)</a:t>
            </a:r>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pPr/>
              <a:t>1</a:t>
            </a:fld>
            <a:endParaRPr lang="en-US" dirty="0"/>
          </a:p>
        </p:txBody>
      </p:sp>
      <p:sp>
        <p:nvSpPr>
          <p:cNvPr id="11" name="TextBox 10"/>
          <p:cNvSpPr txBox="1"/>
          <p:nvPr/>
        </p:nvSpPr>
        <p:spPr>
          <a:xfrm>
            <a:off x="2438400" y="685800"/>
            <a:ext cx="4038600" cy="707886"/>
          </a:xfrm>
          <a:prstGeom prst="rect">
            <a:avLst/>
          </a:prstGeom>
          <a:noFill/>
        </p:spPr>
        <p:txBody>
          <a:bodyPr wrap="square" rtlCol="0">
            <a:spAutoFit/>
          </a:bodyPr>
          <a:lstStyle/>
          <a:p>
            <a:pPr algn="ctr"/>
            <a:r>
              <a:rPr lang="en-US" sz="2000" dirty="0" smtClean="0"/>
              <a:t>University Of Karachi</a:t>
            </a:r>
          </a:p>
          <a:p>
            <a:pPr algn="ctr"/>
            <a:r>
              <a:rPr lang="en-US" sz="2000" dirty="0" smtClean="0"/>
              <a:t>Department Of  Computer Science</a:t>
            </a:r>
            <a:endParaRPr lang="en-US" sz="2000" dirty="0"/>
          </a:p>
        </p:txBody>
      </p:sp>
    </p:spTree>
    <p:extLst>
      <p:ext uri="{BB962C8B-B14F-4D97-AF65-F5344CB8AC3E}">
        <p14:creationId xmlns:p14="http://schemas.microsoft.com/office/powerpoint/2010/main" val="28268894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A1503EF-6FE6-4FFD-9DAD-CD95312A8CE0}" type="datetime1">
              <a:rPr lang="en-US" smtClean="0"/>
              <a:pPr/>
              <a:t>04/05/2017</a:t>
            </a:fld>
            <a:endParaRPr lang="en-US" dirty="0"/>
          </a:p>
        </p:txBody>
      </p:sp>
      <p:sp>
        <p:nvSpPr>
          <p:cNvPr id="3" name="Footer Placeholder 2"/>
          <p:cNvSpPr>
            <a:spLocks noGrp="1"/>
          </p:cNvSpPr>
          <p:nvPr>
            <p:ph type="ftr" sz="quarter" idx="11"/>
          </p:nvPr>
        </p:nvSpPr>
        <p:spPr/>
        <p:txBody>
          <a:bodyPr/>
          <a:lstStyle/>
          <a:p>
            <a:r>
              <a:rPr lang="en-US" dirty="0"/>
              <a:t>BSCS-621 Topic of Current Interest</a:t>
            </a:r>
          </a:p>
          <a:p>
            <a:endParaRPr lang="en-US" dirty="0"/>
          </a:p>
        </p:txBody>
      </p:sp>
      <p:sp>
        <p:nvSpPr>
          <p:cNvPr id="4" name="Slide Number Placeholder 3"/>
          <p:cNvSpPr>
            <a:spLocks noGrp="1"/>
          </p:cNvSpPr>
          <p:nvPr>
            <p:ph type="sldNum" sz="quarter" idx="12"/>
          </p:nvPr>
        </p:nvSpPr>
        <p:spPr/>
        <p:txBody>
          <a:bodyPr/>
          <a:lstStyle/>
          <a:p>
            <a:fld id="{69EAB374-37BD-4CEF-988D-F9935995E778}" type="slidenum">
              <a:rPr lang="en-US" smtClean="0"/>
              <a:pPr/>
              <a:t>10</a:t>
            </a:fld>
            <a:endParaRPr lang="en-US" dirty="0"/>
          </a:p>
        </p:txBody>
      </p:sp>
      <p:sp>
        <p:nvSpPr>
          <p:cNvPr id="5" name="TextBox 4"/>
          <p:cNvSpPr txBox="1"/>
          <p:nvPr/>
        </p:nvSpPr>
        <p:spPr>
          <a:xfrm>
            <a:off x="571472" y="500042"/>
            <a:ext cx="8143932" cy="1077218"/>
          </a:xfrm>
          <a:prstGeom prst="rect">
            <a:avLst/>
          </a:prstGeom>
          <a:noFill/>
        </p:spPr>
        <p:txBody>
          <a:bodyPr wrap="square" rtlCol="0">
            <a:spAutoFit/>
          </a:bodyPr>
          <a:lstStyle/>
          <a:p>
            <a:pPr algn="ctr"/>
            <a:r>
              <a:rPr lang="en-US" sz="3200" b="1" dirty="0" smtClean="0"/>
              <a:t>FLOW OF WORK</a:t>
            </a:r>
          </a:p>
          <a:p>
            <a:endParaRPr lang="en-GB" sz="3200" dirty="0"/>
          </a:p>
        </p:txBody>
      </p:sp>
      <p:sp>
        <p:nvSpPr>
          <p:cNvPr id="6" name="TextBox 5"/>
          <p:cNvSpPr txBox="1"/>
          <p:nvPr/>
        </p:nvSpPr>
        <p:spPr>
          <a:xfrm>
            <a:off x="500034" y="1714488"/>
            <a:ext cx="8215370" cy="4524315"/>
          </a:xfrm>
          <a:prstGeom prst="rect">
            <a:avLst/>
          </a:prstGeom>
          <a:noFill/>
        </p:spPr>
        <p:txBody>
          <a:bodyPr wrap="square" rtlCol="0">
            <a:spAutoFit/>
          </a:bodyPr>
          <a:lstStyle/>
          <a:p>
            <a:pPr>
              <a:buFont typeface="Arial" pitchFamily="34" charset="0"/>
              <a:buChar char="•"/>
            </a:pPr>
            <a:r>
              <a:rPr lang="en-US" sz="2400" dirty="0" smtClean="0"/>
              <a:t> Image Acquisition – contrast, brightness, exposure, sharpness adjustment.</a:t>
            </a:r>
          </a:p>
          <a:p>
            <a:pPr>
              <a:buFont typeface="Arial" pitchFamily="34" charset="0"/>
              <a:buChar char="•"/>
            </a:pPr>
            <a:r>
              <a:rPr lang="en-US" sz="2400" dirty="0" smtClean="0"/>
              <a:t> Preprocessing – dark extra region is removed.</a:t>
            </a:r>
          </a:p>
          <a:p>
            <a:pPr>
              <a:buFont typeface="Arial" pitchFamily="34" charset="0"/>
              <a:buChar char="•"/>
            </a:pPr>
            <a:r>
              <a:rPr lang="en-US" sz="2400" dirty="0" smtClean="0"/>
              <a:t> Region Extraction – adaptive thresholding by using “Bradley     function”.</a:t>
            </a:r>
          </a:p>
          <a:p>
            <a:pPr>
              <a:buFont typeface="Arial" pitchFamily="34" charset="0"/>
              <a:buChar char="•"/>
            </a:pPr>
            <a:r>
              <a:rPr lang="en-US" sz="2400" dirty="0" smtClean="0"/>
              <a:t> Vein Pattern Extraction – extracted pattern.</a:t>
            </a:r>
          </a:p>
          <a:p>
            <a:pPr>
              <a:buFont typeface="Arial" pitchFamily="34" charset="0"/>
              <a:buChar char="•"/>
            </a:pPr>
            <a:r>
              <a:rPr lang="en-US" sz="2400" dirty="0" smtClean="0"/>
              <a:t> Noise Removal – cleaning, filling and removing of small dots.</a:t>
            </a:r>
          </a:p>
          <a:p>
            <a:pPr>
              <a:buFont typeface="Arial" pitchFamily="34" charset="0"/>
              <a:buChar char="•"/>
            </a:pPr>
            <a:r>
              <a:rPr lang="en-US" sz="2400" dirty="0" smtClean="0"/>
              <a:t> Pattern Split – extra noise is removed.</a:t>
            </a:r>
          </a:p>
          <a:p>
            <a:pPr>
              <a:buFont typeface="Arial" pitchFamily="34" charset="0"/>
              <a:buChar char="•"/>
            </a:pPr>
            <a:r>
              <a:rPr lang="en-US" sz="2400" dirty="0" smtClean="0"/>
              <a:t> Skeleton – skeletonize the resulting image.</a:t>
            </a:r>
          </a:p>
          <a:p>
            <a:pPr>
              <a:buFont typeface="Arial" pitchFamily="34" charset="0"/>
              <a:buChar char="•"/>
            </a:pPr>
            <a:r>
              <a:rPr lang="en-US" sz="2400" dirty="0" smtClean="0"/>
              <a:t> Smoothing – eliminating small braches.</a:t>
            </a:r>
          </a:p>
          <a:p>
            <a:pPr>
              <a:buFont typeface="Arial" pitchFamily="34" charset="0"/>
              <a:buChar char="•"/>
            </a:pPr>
            <a:r>
              <a:rPr lang="en-US" sz="2400" dirty="0" smtClean="0"/>
              <a:t>Feature extraction – by using min max algorithm.</a:t>
            </a:r>
          </a:p>
          <a:p>
            <a:r>
              <a:rPr lang="en-US" sz="2400" dirty="0" smtClean="0"/>
              <a:t> </a:t>
            </a:r>
            <a:endParaRPr lang="en-GB" sz="2400" dirty="0"/>
          </a:p>
        </p:txBody>
      </p:sp>
    </p:spTree>
    <p:extLst>
      <p:ext uri="{BB962C8B-B14F-4D97-AF65-F5344CB8AC3E}">
        <p14:creationId xmlns:p14="http://schemas.microsoft.com/office/powerpoint/2010/main" val="15072915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357166"/>
            <a:ext cx="7772400" cy="1362075"/>
          </a:xfrm>
        </p:spPr>
        <p:txBody>
          <a:bodyPr/>
          <a:lstStyle/>
          <a:p>
            <a:r>
              <a:rPr lang="en-US" dirty="0" smtClean="0"/>
              <a:t>Pre </a:t>
            </a:r>
            <a:r>
              <a:rPr lang="en-US" dirty="0" err="1" smtClean="0"/>
              <a:t>procssing</a:t>
            </a:r>
            <a:endParaRPr lang="en-US" dirty="0"/>
          </a:p>
        </p:txBody>
      </p:sp>
      <p:sp>
        <p:nvSpPr>
          <p:cNvPr id="4" name="Date Placeholder 3"/>
          <p:cNvSpPr>
            <a:spLocks noGrp="1"/>
          </p:cNvSpPr>
          <p:nvPr>
            <p:ph type="dt" sz="half" idx="10"/>
          </p:nvPr>
        </p:nvSpPr>
        <p:spPr/>
        <p:txBody>
          <a:bodyPr/>
          <a:lstStyle/>
          <a:p>
            <a:fld id="{EA2601C0-14AD-47D3-988D-6D50553D4DED}" type="datetime1">
              <a:rPr lang="en-US" smtClean="0"/>
              <a:pPr/>
              <a:t>04/05/2017</a:t>
            </a:fld>
            <a:endParaRPr lang="en-US"/>
          </a:p>
        </p:txBody>
      </p:sp>
      <p:sp>
        <p:nvSpPr>
          <p:cNvPr id="5" name="Footer Placeholder 4"/>
          <p:cNvSpPr>
            <a:spLocks noGrp="1"/>
          </p:cNvSpPr>
          <p:nvPr>
            <p:ph type="ftr" sz="quarter" idx="11"/>
          </p:nvPr>
        </p:nvSpPr>
        <p:spPr/>
        <p:txBody>
          <a:bodyPr/>
          <a:lstStyle/>
          <a:p>
            <a:r>
              <a:rPr lang="en-US" dirty="0"/>
              <a:t>BSCS-621 Topic of Current Interest</a:t>
            </a:r>
          </a:p>
          <a:p>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pPr/>
              <a:t>11</a:t>
            </a:fld>
            <a:endParaRPr lang="en-US"/>
          </a:p>
        </p:txBody>
      </p:sp>
      <p:sp>
        <p:nvSpPr>
          <p:cNvPr id="11" name="TextBox 10"/>
          <p:cNvSpPr txBox="1"/>
          <p:nvPr/>
        </p:nvSpPr>
        <p:spPr>
          <a:xfrm>
            <a:off x="642910" y="1071546"/>
            <a:ext cx="7858180" cy="2585323"/>
          </a:xfrm>
          <a:prstGeom prst="rect">
            <a:avLst/>
          </a:prstGeom>
          <a:noFill/>
        </p:spPr>
        <p:txBody>
          <a:bodyPr wrap="square" rtlCol="0">
            <a:spAutoFit/>
          </a:bodyPr>
          <a:lstStyle/>
          <a:p>
            <a:pPr marL="342900" indent="-342900"/>
            <a:r>
              <a:rPr lang="en-US" dirty="0" smtClean="0"/>
              <a:t>The goal of pre-processing is an improvement of data in an image that decreases</a:t>
            </a:r>
          </a:p>
          <a:p>
            <a:pPr marL="342900" indent="-342900"/>
            <a:r>
              <a:rPr lang="en-US" dirty="0" smtClean="0"/>
              <a:t>un desired distortions and enhances few of images features that is relevant of</a:t>
            </a:r>
          </a:p>
          <a:p>
            <a:pPr marL="342900" indent="-342900"/>
            <a:r>
              <a:rPr lang="en-US" dirty="0" smtClean="0"/>
              <a:t>future processing and analysis task.</a:t>
            </a:r>
          </a:p>
          <a:p>
            <a:pPr marL="342900" indent="-342900"/>
            <a:endParaRPr lang="en-US" dirty="0" smtClean="0"/>
          </a:p>
          <a:p>
            <a:pPr marL="342900" indent="-342900">
              <a:buFont typeface="Arial" pitchFamily="34" charset="0"/>
              <a:buChar char="•"/>
            </a:pPr>
            <a:r>
              <a:rPr lang="en-US" b="1" dirty="0" smtClean="0"/>
              <a:t>Cropping Of Image - </a:t>
            </a:r>
            <a:r>
              <a:rPr lang="en-US" dirty="0" smtClean="0"/>
              <a:t>Image cropping is the elimination of irrelevant part of image and focuses on the region of interest in the image.</a:t>
            </a:r>
          </a:p>
          <a:p>
            <a:pPr marL="342900" indent="-342900">
              <a:buFont typeface="Arial" pitchFamily="34" charset="0"/>
              <a:buChar char="•"/>
            </a:pPr>
            <a:r>
              <a:rPr lang="en-US" b="1" dirty="0" smtClean="0"/>
              <a:t>Filtering Image - </a:t>
            </a:r>
            <a:r>
              <a:rPr lang="en-US" dirty="0" smtClean="0"/>
              <a:t>A non-linear smoothing method Median filtering that reduces the blurring of edges and significantly eliminates high frequency noise .</a:t>
            </a:r>
          </a:p>
          <a:p>
            <a:pPr marL="342900" indent="-342900">
              <a:buFont typeface="Arial" pitchFamily="34" charset="0"/>
              <a:buChar char="•"/>
            </a:pPr>
            <a:endParaRPr lang="en-GB" b="1" dirty="0"/>
          </a:p>
        </p:txBody>
      </p:sp>
      <p:pic>
        <p:nvPicPr>
          <p:cNvPr id="13" name="Picture 12" descr="E:\FYP\imageProcTemp Images\filters.PNG"/>
          <p:cNvPicPr/>
          <p:nvPr/>
        </p:nvPicPr>
        <p:blipFill>
          <a:blip r:embed="rId2">
            <a:extLst>
              <a:ext uri="{28A0092B-C50C-407E-A947-70E740481C1C}">
                <a14:useLocalDpi xmlns:a14="http://schemas.microsoft.com/office/drawing/2010/main" val="0"/>
              </a:ext>
            </a:extLst>
          </a:blip>
          <a:srcRect/>
          <a:stretch>
            <a:fillRect/>
          </a:stretch>
        </p:blipFill>
        <p:spPr bwMode="auto">
          <a:xfrm>
            <a:off x="2000232" y="3571876"/>
            <a:ext cx="5123311" cy="2613608"/>
          </a:xfrm>
          <a:prstGeom prst="rect">
            <a:avLst/>
          </a:prstGeom>
          <a:noFill/>
          <a:ln>
            <a:noFill/>
          </a:ln>
        </p:spPr>
      </p:pic>
    </p:spTree>
    <p:extLst>
      <p:ext uri="{BB962C8B-B14F-4D97-AF65-F5344CB8AC3E}">
        <p14:creationId xmlns:p14="http://schemas.microsoft.com/office/powerpoint/2010/main" val="292009600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443F7C9-307D-451A-84A0-E399B1760DF2}" type="datetime1">
              <a:rPr lang="en-US" smtClean="0"/>
              <a:pPr/>
              <a:t>04/05/2017</a:t>
            </a:fld>
            <a:endParaRPr lang="en-US"/>
          </a:p>
        </p:txBody>
      </p:sp>
      <p:sp>
        <p:nvSpPr>
          <p:cNvPr id="3" name="Footer Placeholder 2"/>
          <p:cNvSpPr>
            <a:spLocks noGrp="1"/>
          </p:cNvSpPr>
          <p:nvPr>
            <p:ph type="ftr" sz="quarter" idx="11"/>
          </p:nvPr>
        </p:nvSpPr>
        <p:spPr/>
        <p:txBody>
          <a:bodyPr/>
          <a:lstStyle/>
          <a:p>
            <a:r>
              <a:rPr lang="en-US" dirty="0"/>
              <a:t>BSCS-621 Topic of Current Interest</a:t>
            </a:r>
          </a:p>
          <a:p>
            <a:endParaRPr lang="en-US" dirty="0"/>
          </a:p>
        </p:txBody>
      </p:sp>
      <p:sp>
        <p:nvSpPr>
          <p:cNvPr id="4" name="Slide Number Placeholder 3"/>
          <p:cNvSpPr>
            <a:spLocks noGrp="1"/>
          </p:cNvSpPr>
          <p:nvPr>
            <p:ph type="sldNum" sz="quarter" idx="12"/>
          </p:nvPr>
        </p:nvSpPr>
        <p:spPr/>
        <p:txBody>
          <a:bodyPr/>
          <a:lstStyle/>
          <a:p>
            <a:fld id="{69EAB374-37BD-4CEF-988D-F9935995E778}" type="slidenum">
              <a:rPr lang="en-US" smtClean="0"/>
              <a:pPr/>
              <a:t>12</a:t>
            </a:fld>
            <a:endParaRPr lang="en-US"/>
          </a:p>
        </p:txBody>
      </p:sp>
      <p:sp>
        <p:nvSpPr>
          <p:cNvPr id="5" name="Title 1"/>
          <p:cNvSpPr txBox="1">
            <a:spLocks/>
          </p:cNvSpPr>
          <p:nvPr/>
        </p:nvSpPr>
        <p:spPr>
          <a:xfrm>
            <a:off x="500034" y="357166"/>
            <a:ext cx="7772400" cy="1362075"/>
          </a:xfrm>
          <a:prstGeom prst="rect">
            <a:avLst/>
          </a:prstGeom>
        </p:spPr>
        <p:txBody>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US" sz="4400" dirty="0" smtClean="0">
                <a:latin typeface="+mj-lt"/>
                <a:ea typeface="+mj-ea"/>
                <a:cs typeface="+mj-cs"/>
              </a:rPr>
              <a:t>Cont…</a:t>
            </a:r>
          </a:p>
          <a:p>
            <a:pPr marL="0" marR="0" lvl="0" indent="0"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6" name="TextBox 5"/>
          <p:cNvSpPr txBox="1"/>
          <p:nvPr/>
        </p:nvSpPr>
        <p:spPr>
          <a:xfrm>
            <a:off x="678629" y="2204864"/>
            <a:ext cx="7786742" cy="646331"/>
          </a:xfrm>
          <a:prstGeom prst="rect">
            <a:avLst/>
          </a:prstGeom>
          <a:noFill/>
        </p:spPr>
        <p:txBody>
          <a:bodyPr wrap="square" rtlCol="0">
            <a:spAutoFit/>
          </a:bodyPr>
          <a:lstStyle/>
          <a:p>
            <a:pPr marL="342900" indent="-342900">
              <a:buFont typeface="Arial" pitchFamily="34" charset="0"/>
              <a:buChar char="•"/>
            </a:pPr>
            <a:r>
              <a:rPr lang="en-US" b="1" dirty="0" smtClean="0"/>
              <a:t>Intensity Adjustment </a:t>
            </a:r>
            <a:r>
              <a:rPr lang="en-US" b="1" dirty="0" smtClean="0"/>
              <a:t>- </a:t>
            </a:r>
            <a:r>
              <a:rPr lang="en-US" dirty="0" smtClean="0"/>
              <a:t>It is in simple wording adjustment of brightness and contrast.</a:t>
            </a:r>
            <a:endParaRPr lang="en-GB" b="1" dirty="0"/>
          </a:p>
        </p:txBody>
      </p:sp>
      <p:pic>
        <p:nvPicPr>
          <p:cNvPr id="11265" name="Picture 1" descr="intesityAdjustment"/>
          <p:cNvPicPr>
            <a:picLocks noChangeAspect="1" noChangeArrowheads="1"/>
          </p:cNvPicPr>
          <p:nvPr/>
        </p:nvPicPr>
        <p:blipFill>
          <a:blip r:embed="rId2"/>
          <a:srcRect/>
          <a:stretch>
            <a:fillRect/>
          </a:stretch>
        </p:blipFill>
        <p:spPr bwMode="auto">
          <a:xfrm>
            <a:off x="2590800" y="2941530"/>
            <a:ext cx="3181350" cy="790575"/>
          </a:xfrm>
          <a:prstGeom prst="rect">
            <a:avLst/>
          </a:prstGeom>
          <a:noFill/>
          <a:ln w="9525">
            <a:noFill/>
            <a:miter lim="800000"/>
            <a:headEnd/>
            <a:tailEnd/>
          </a:ln>
        </p:spPr>
      </p:pic>
      <p:sp>
        <p:nvSpPr>
          <p:cNvPr id="8" name="TextBox 7"/>
          <p:cNvSpPr txBox="1"/>
          <p:nvPr/>
        </p:nvSpPr>
        <p:spPr>
          <a:xfrm>
            <a:off x="535753" y="3743224"/>
            <a:ext cx="8072494" cy="923330"/>
          </a:xfrm>
          <a:prstGeom prst="rect">
            <a:avLst/>
          </a:prstGeom>
          <a:noFill/>
        </p:spPr>
        <p:txBody>
          <a:bodyPr wrap="square" rtlCol="0">
            <a:spAutoFit/>
          </a:bodyPr>
          <a:lstStyle/>
          <a:p>
            <a:pPr marL="342900" indent="-342900">
              <a:buFont typeface="Arial" pitchFamily="34" charset="0"/>
              <a:buChar char="•"/>
            </a:pPr>
            <a:r>
              <a:rPr lang="en-US" b="1" dirty="0" smtClean="0"/>
              <a:t>Histogram Equalization - </a:t>
            </a:r>
            <a:r>
              <a:rPr lang="en-US" dirty="0" smtClean="0"/>
              <a:t>The contrast of image, by transforming the values in an intensity image so that the histogram of the output image matches a specified histogram.</a:t>
            </a:r>
            <a:endParaRPr lang="en-GB" b="1" dirty="0"/>
          </a:p>
        </p:txBody>
      </p:sp>
      <p:pic>
        <p:nvPicPr>
          <p:cNvPr id="9" name="Picture 8" descr="E:\FYP\imageProcTemp Images\histEq.PNG"/>
          <p:cNvPicPr/>
          <p:nvPr/>
        </p:nvPicPr>
        <p:blipFill>
          <a:blip r:embed="rId3">
            <a:extLst>
              <a:ext uri="{28A0092B-C50C-407E-A947-70E740481C1C}">
                <a14:useLocalDpi xmlns:a14="http://schemas.microsoft.com/office/drawing/2010/main" val="0"/>
              </a:ext>
            </a:extLst>
          </a:blip>
          <a:srcRect/>
          <a:stretch>
            <a:fillRect/>
          </a:stretch>
        </p:blipFill>
        <p:spPr bwMode="auto">
          <a:xfrm>
            <a:off x="2447925" y="4739433"/>
            <a:ext cx="3467100" cy="819150"/>
          </a:xfrm>
          <a:prstGeom prst="rect">
            <a:avLst/>
          </a:prstGeom>
          <a:noFill/>
          <a:ln>
            <a:noFill/>
          </a:ln>
        </p:spPr>
      </p:pic>
    </p:spTree>
    <p:extLst>
      <p:ext uri="{BB962C8B-B14F-4D97-AF65-F5344CB8AC3E}">
        <p14:creationId xmlns:p14="http://schemas.microsoft.com/office/powerpoint/2010/main" val="30303112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214291"/>
            <a:ext cx="7772400" cy="857256"/>
          </a:xfrm>
        </p:spPr>
        <p:txBody>
          <a:bodyPr>
            <a:normAutofit fontScale="90000"/>
          </a:bodyPr>
          <a:lstStyle/>
          <a:p>
            <a:r>
              <a:rPr lang="en-US" dirty="0" smtClean="0"/>
              <a:t>Algorithm Description</a:t>
            </a:r>
            <a:br>
              <a:rPr lang="en-US" dirty="0" smtClean="0"/>
            </a:br>
            <a:r>
              <a:rPr lang="en-US" dirty="0" smtClean="0"/>
              <a:t> </a:t>
            </a:r>
            <a:endParaRPr lang="en-US" dirty="0"/>
          </a:p>
        </p:txBody>
      </p:sp>
      <p:sp>
        <p:nvSpPr>
          <p:cNvPr id="4" name="Date Placeholder 3"/>
          <p:cNvSpPr>
            <a:spLocks noGrp="1"/>
          </p:cNvSpPr>
          <p:nvPr>
            <p:ph type="dt" sz="half" idx="10"/>
          </p:nvPr>
        </p:nvSpPr>
        <p:spPr/>
        <p:txBody>
          <a:bodyPr/>
          <a:lstStyle/>
          <a:p>
            <a:fld id="{C3C23773-F819-4A69-B6FD-32BCB75AACE6}" type="datetime1">
              <a:rPr lang="en-US" smtClean="0"/>
              <a:pPr/>
              <a:t>04/05/2017</a:t>
            </a:fld>
            <a:endParaRPr lang="en-US"/>
          </a:p>
        </p:txBody>
      </p:sp>
      <p:sp>
        <p:nvSpPr>
          <p:cNvPr id="5" name="Footer Placeholder 4"/>
          <p:cNvSpPr>
            <a:spLocks noGrp="1"/>
          </p:cNvSpPr>
          <p:nvPr>
            <p:ph type="ftr" sz="quarter" idx="11"/>
          </p:nvPr>
        </p:nvSpPr>
        <p:spPr/>
        <p:txBody>
          <a:bodyPr/>
          <a:lstStyle/>
          <a:p>
            <a:r>
              <a:rPr lang="en-US" dirty="0"/>
              <a:t>BSCS-621 Topic of Current Interest</a:t>
            </a:r>
          </a:p>
          <a:p>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pPr/>
              <a:t>13</a:t>
            </a:fld>
            <a:endParaRPr lang="en-US"/>
          </a:p>
        </p:txBody>
      </p:sp>
      <p:sp>
        <p:nvSpPr>
          <p:cNvPr id="8" name="TextBox 7"/>
          <p:cNvSpPr txBox="1"/>
          <p:nvPr/>
        </p:nvSpPr>
        <p:spPr>
          <a:xfrm>
            <a:off x="500034" y="1000108"/>
            <a:ext cx="8001056" cy="4154984"/>
          </a:xfrm>
          <a:prstGeom prst="rect">
            <a:avLst/>
          </a:prstGeom>
          <a:noFill/>
        </p:spPr>
        <p:txBody>
          <a:bodyPr wrap="square" rtlCol="0">
            <a:spAutoFit/>
          </a:bodyPr>
          <a:lstStyle/>
          <a:p>
            <a:pPr>
              <a:buFont typeface="Arial" pitchFamily="34" charset="0"/>
              <a:buChar char="•"/>
            </a:pPr>
            <a:r>
              <a:rPr lang="en-US" sz="2400" dirty="0" smtClean="0"/>
              <a:t> In this algorithm we have calculated 20 values of each minimum and maximum along x-axis,</a:t>
            </a:r>
            <a:r>
              <a:rPr lang="en-GB" sz="2400" dirty="0" smtClean="0"/>
              <a:t> If there is only one cross section than there will be zero minimum and maximum shown in figure.</a:t>
            </a:r>
            <a:endParaRPr lang="en-US" sz="2400" dirty="0" smtClean="0"/>
          </a:p>
          <a:p>
            <a:pPr>
              <a:buFont typeface="Arial" pitchFamily="34" charset="0"/>
              <a:buChar char="•"/>
            </a:pPr>
            <a:endParaRPr lang="en-US" sz="2400" dirty="0" smtClean="0"/>
          </a:p>
          <a:p>
            <a:pPr>
              <a:buFont typeface="Arial" pitchFamily="34" charset="0"/>
              <a:buChar char="•"/>
            </a:pPr>
            <a:r>
              <a:rPr lang="en-US" sz="2400" dirty="0" smtClean="0"/>
              <a:t> </a:t>
            </a:r>
            <a:r>
              <a:rPr lang="en-GB" sz="2400" dirty="0" smtClean="0"/>
              <a:t>When only two cross sections found it means that both values are same, more than two considering only minimum and maximum value others are ignored and when very next to cross section another one found than above one will be considered as irrelevant. </a:t>
            </a:r>
          </a:p>
          <a:p>
            <a:pPr>
              <a:buFont typeface="Arial" pitchFamily="34" charset="0"/>
              <a:buChar char="•"/>
            </a:pPr>
            <a:endParaRPr lang="en-GB" sz="2400" dirty="0"/>
          </a:p>
        </p:txBody>
      </p:sp>
    </p:spTree>
    <p:extLst>
      <p:ext uri="{BB962C8B-B14F-4D97-AF65-F5344CB8AC3E}">
        <p14:creationId xmlns:p14="http://schemas.microsoft.com/office/powerpoint/2010/main" val="281920387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5B70EF26-6AB3-4112-89C6-B1A924AD61F0}" type="datetime1">
              <a:rPr lang="en-US" smtClean="0"/>
              <a:pPr/>
              <a:t>04/05/2017</a:t>
            </a:fld>
            <a:endParaRPr lang="en-US"/>
          </a:p>
        </p:txBody>
      </p:sp>
      <p:sp>
        <p:nvSpPr>
          <p:cNvPr id="5" name="Footer Placeholder 4"/>
          <p:cNvSpPr>
            <a:spLocks noGrp="1"/>
          </p:cNvSpPr>
          <p:nvPr>
            <p:ph type="ftr" sz="quarter" idx="11"/>
          </p:nvPr>
        </p:nvSpPr>
        <p:spPr/>
        <p:txBody>
          <a:bodyPr/>
          <a:lstStyle/>
          <a:p>
            <a:r>
              <a:rPr lang="en-US" smtClean="0"/>
              <a:t>BSCS-514 Computer Graphics</a:t>
            </a:r>
            <a:endParaRPr lang="en-US"/>
          </a:p>
        </p:txBody>
      </p:sp>
      <p:sp>
        <p:nvSpPr>
          <p:cNvPr id="6" name="Slide Number Placeholder 5"/>
          <p:cNvSpPr>
            <a:spLocks noGrp="1"/>
          </p:cNvSpPr>
          <p:nvPr>
            <p:ph type="sldNum" sz="quarter" idx="12"/>
          </p:nvPr>
        </p:nvSpPr>
        <p:spPr/>
        <p:txBody>
          <a:bodyPr/>
          <a:lstStyle/>
          <a:p>
            <a:fld id="{69EAB374-37BD-4CEF-988D-F9935995E778}" type="slidenum">
              <a:rPr lang="en-US" smtClean="0"/>
              <a:pPr/>
              <a:t>14</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869" y="540544"/>
            <a:ext cx="8428931" cy="3858220"/>
          </a:xfrm>
          <a:prstGeom prst="rect">
            <a:avLst/>
          </a:prstGeom>
        </p:spPr>
      </p:pic>
      <p:sp>
        <p:nvSpPr>
          <p:cNvPr id="8" name="Title 7"/>
          <p:cNvSpPr>
            <a:spLocks noGrp="1"/>
          </p:cNvSpPr>
          <p:nvPr>
            <p:ph type="title"/>
          </p:nvPr>
        </p:nvSpPr>
        <p:spPr>
          <a:xfrm>
            <a:off x="722313" y="4406900"/>
            <a:ext cx="7772400" cy="1384995"/>
          </a:xfrm>
          <a:prstGeom prst="rect">
            <a:avLst/>
          </a:prstGeom>
        </p:spPr>
        <p:txBody>
          <a:bodyPr wrap="square">
            <a:spAutoFit/>
          </a:bodyPr>
          <a:lstStyle/>
          <a:p>
            <a:pPr lvl="0">
              <a:buFont typeface="Arial" pitchFamily="34" charset="0"/>
              <a:buChar char="•"/>
            </a:pPr>
            <a:r>
              <a:rPr lang="en-GB" sz="2800" dirty="0" smtClean="0"/>
              <a:t>Red is minimum</a:t>
            </a:r>
          </a:p>
          <a:p>
            <a:pPr lvl="0">
              <a:buFont typeface="Arial" pitchFamily="34" charset="0"/>
              <a:buChar char="•"/>
            </a:pPr>
            <a:r>
              <a:rPr lang="en-GB" sz="2800" dirty="0" smtClean="0"/>
              <a:t>Green is maximum</a:t>
            </a:r>
          </a:p>
          <a:p>
            <a:pPr lvl="0">
              <a:buFont typeface="Arial" pitchFamily="34" charset="0"/>
              <a:buChar char="•"/>
            </a:pPr>
            <a:r>
              <a:rPr lang="en-GB" sz="2800" dirty="0" smtClean="0"/>
              <a:t>Yellow means both</a:t>
            </a:r>
            <a:endParaRPr lang="en-GB" sz="2800" dirty="0"/>
          </a:p>
        </p:txBody>
      </p:sp>
    </p:spTree>
    <p:extLst>
      <p:ext uri="{BB962C8B-B14F-4D97-AF65-F5344CB8AC3E}">
        <p14:creationId xmlns:p14="http://schemas.microsoft.com/office/powerpoint/2010/main" val="25783561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428604"/>
            <a:ext cx="7772400" cy="1362075"/>
          </a:xfrm>
        </p:spPr>
        <p:txBody>
          <a:bodyPr/>
          <a:lstStyle/>
          <a:p>
            <a:r>
              <a:rPr lang="en-US" dirty="0" smtClean="0"/>
              <a:t>Cont..</a:t>
            </a:r>
            <a:endParaRPr lang="en-GB" dirty="0"/>
          </a:p>
        </p:txBody>
      </p:sp>
      <p:sp>
        <p:nvSpPr>
          <p:cNvPr id="4" name="Date Placeholder 3"/>
          <p:cNvSpPr>
            <a:spLocks noGrp="1"/>
          </p:cNvSpPr>
          <p:nvPr>
            <p:ph type="dt" sz="half" idx="10"/>
          </p:nvPr>
        </p:nvSpPr>
        <p:spPr/>
        <p:txBody>
          <a:bodyPr/>
          <a:lstStyle/>
          <a:p>
            <a:fld id="{5B70EF26-6AB3-4112-89C6-B1A924AD61F0}" type="datetime1">
              <a:rPr lang="en-US" smtClean="0"/>
              <a:pPr/>
              <a:t>04/05/2017</a:t>
            </a:fld>
            <a:endParaRPr lang="en-US"/>
          </a:p>
        </p:txBody>
      </p:sp>
      <p:sp>
        <p:nvSpPr>
          <p:cNvPr id="5" name="Footer Placeholder 4"/>
          <p:cNvSpPr>
            <a:spLocks noGrp="1"/>
          </p:cNvSpPr>
          <p:nvPr>
            <p:ph type="ftr" sz="quarter" idx="11"/>
          </p:nvPr>
        </p:nvSpPr>
        <p:spPr/>
        <p:txBody>
          <a:bodyPr/>
          <a:lstStyle/>
          <a:p>
            <a:r>
              <a:rPr lang="en-US" smtClean="0"/>
              <a:t>BSCS-514 Computer Graphics</a:t>
            </a:r>
            <a:endParaRPr lang="en-US"/>
          </a:p>
        </p:txBody>
      </p:sp>
      <p:sp>
        <p:nvSpPr>
          <p:cNvPr id="6" name="Slide Number Placeholder 5"/>
          <p:cNvSpPr>
            <a:spLocks noGrp="1"/>
          </p:cNvSpPr>
          <p:nvPr>
            <p:ph type="sldNum" sz="quarter" idx="12"/>
          </p:nvPr>
        </p:nvSpPr>
        <p:spPr/>
        <p:txBody>
          <a:bodyPr/>
          <a:lstStyle/>
          <a:p>
            <a:fld id="{69EAB374-37BD-4CEF-988D-F9935995E778}" type="slidenum">
              <a:rPr lang="en-US" smtClean="0"/>
              <a:pPr/>
              <a:t>15</a:t>
            </a:fld>
            <a:endParaRPr lang="en-US"/>
          </a:p>
        </p:txBody>
      </p:sp>
      <p:sp>
        <p:nvSpPr>
          <p:cNvPr id="10" name="TextBox 9"/>
          <p:cNvSpPr txBox="1"/>
          <p:nvPr/>
        </p:nvSpPr>
        <p:spPr>
          <a:xfrm>
            <a:off x="428596" y="1428736"/>
            <a:ext cx="7643866" cy="3785652"/>
          </a:xfrm>
          <a:prstGeom prst="rect">
            <a:avLst/>
          </a:prstGeom>
          <a:noFill/>
        </p:spPr>
        <p:txBody>
          <a:bodyPr wrap="square" rtlCol="0">
            <a:spAutoFit/>
          </a:bodyPr>
          <a:lstStyle/>
          <a:p>
            <a:pPr>
              <a:buFont typeface="Arial" pitchFamily="34" charset="0"/>
              <a:buChar char="•"/>
            </a:pPr>
            <a:r>
              <a:rPr lang="en-US" sz="2400" dirty="0" smtClean="0"/>
              <a:t>Similarity between the two vectors is define by the formula shown below.</a:t>
            </a:r>
            <a:r>
              <a:rPr lang="en-GB" sz="2400" dirty="0" smtClean="0"/>
              <a:t> reflecting average similarity vector. which is calculated by dividing minimum with other sample’s minimum ,than calculate its average similarity with the help of equation below, vice versa with the maxims.</a:t>
            </a:r>
          </a:p>
          <a:p>
            <a:pPr>
              <a:buFont typeface="Arial" pitchFamily="34" charset="0"/>
              <a:buChar char="•"/>
            </a:pPr>
            <a:endParaRPr lang="en-GB" sz="2400" dirty="0" smtClean="0"/>
          </a:p>
          <a:p>
            <a:pPr>
              <a:buFont typeface="Arial" pitchFamily="34" charset="0"/>
              <a:buChar char="•"/>
            </a:pPr>
            <a:r>
              <a:rPr lang="en-GB" sz="2400" dirty="0" smtClean="0"/>
              <a:t> The Average similarity vector will have ranges between 0 and 1, where 1 means full match and 0 means mismatch.</a:t>
            </a:r>
            <a:endParaRPr lang="en-US" sz="2400" dirty="0" smtClean="0"/>
          </a:p>
          <a:p>
            <a:pPr>
              <a:buFont typeface="Arial" pitchFamily="34" charset="0"/>
              <a:buChar char="•"/>
            </a:pPr>
            <a:endParaRPr lang="en-GB" sz="2400" dirty="0" smtClean="0"/>
          </a:p>
          <a:p>
            <a:endParaRPr lang="en-GB" sz="2400" dirty="0"/>
          </a:p>
        </p:txBody>
      </p:sp>
      <p:pic>
        <p:nvPicPr>
          <p:cNvPr id="11" name="Picture 10"/>
          <p:cNvPicPr/>
          <p:nvPr/>
        </p:nvPicPr>
        <p:blipFill>
          <a:blip r:embed="rId2"/>
          <a:srcRect l="29245" t="26331" r="37921" b="66273"/>
          <a:stretch>
            <a:fillRect/>
          </a:stretch>
        </p:blipFill>
        <p:spPr bwMode="auto">
          <a:xfrm>
            <a:off x="1500166" y="5214950"/>
            <a:ext cx="5731510" cy="725141"/>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GUI</a:t>
            </a:r>
            <a:endParaRPr lang="en-US" dirty="0"/>
          </a:p>
        </p:txBody>
      </p:sp>
      <p:sp>
        <p:nvSpPr>
          <p:cNvPr id="3" name="Text Placeholder 2"/>
          <p:cNvSpPr>
            <a:spLocks noGrp="1"/>
          </p:cNvSpPr>
          <p:nvPr>
            <p:ph type="body" idx="1"/>
          </p:nvPr>
        </p:nvSpPr>
        <p:spPr/>
        <p:txBody>
          <a:bodyPr/>
          <a:lstStyle/>
          <a:p>
            <a:r>
              <a:rPr lang="en-US" dirty="0" smtClean="0"/>
              <a:t>In this section we show our GUI so that viewers can understand the interaction in between input and output.</a:t>
            </a:r>
            <a:endParaRPr lang="en-US" dirty="0"/>
          </a:p>
        </p:txBody>
      </p:sp>
      <p:sp>
        <p:nvSpPr>
          <p:cNvPr id="4" name="Date Placeholder 3"/>
          <p:cNvSpPr>
            <a:spLocks noGrp="1"/>
          </p:cNvSpPr>
          <p:nvPr>
            <p:ph type="dt" sz="half" idx="10"/>
          </p:nvPr>
        </p:nvSpPr>
        <p:spPr/>
        <p:txBody>
          <a:bodyPr/>
          <a:lstStyle/>
          <a:p>
            <a:fld id="{5B171308-9085-4B03-8453-126257294248}" type="datetime1">
              <a:rPr lang="en-US" smtClean="0"/>
              <a:pPr/>
              <a:t>04/05/2017</a:t>
            </a:fld>
            <a:endParaRPr lang="en-US" dirty="0"/>
          </a:p>
        </p:txBody>
      </p:sp>
      <p:sp>
        <p:nvSpPr>
          <p:cNvPr id="5" name="Footer Placeholder 4"/>
          <p:cNvSpPr>
            <a:spLocks noGrp="1"/>
          </p:cNvSpPr>
          <p:nvPr>
            <p:ph type="ftr" sz="quarter" idx="11"/>
          </p:nvPr>
        </p:nvSpPr>
        <p:spPr/>
        <p:txBody>
          <a:bodyPr/>
          <a:lstStyle/>
          <a:p>
            <a:r>
              <a:rPr lang="en-US" dirty="0"/>
              <a:t>BSCS-621 Topic of Current Interest</a:t>
            </a:r>
          </a:p>
          <a:p>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pPr/>
              <a:t>16</a:t>
            </a:fld>
            <a:endParaRPr lang="en-US" dirty="0"/>
          </a:p>
        </p:txBody>
      </p:sp>
    </p:spTree>
    <p:extLst>
      <p:ext uri="{BB962C8B-B14F-4D97-AF65-F5344CB8AC3E}">
        <p14:creationId xmlns:p14="http://schemas.microsoft.com/office/powerpoint/2010/main" val="28254113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5B70EF26-6AB3-4112-89C6-B1A924AD61F0}" type="datetime1">
              <a:rPr lang="en-US" smtClean="0"/>
              <a:pPr/>
              <a:t>04/05/2017</a:t>
            </a:fld>
            <a:endParaRPr lang="en-US"/>
          </a:p>
        </p:txBody>
      </p:sp>
      <p:sp>
        <p:nvSpPr>
          <p:cNvPr id="5" name="Footer Placeholder 4"/>
          <p:cNvSpPr>
            <a:spLocks noGrp="1"/>
          </p:cNvSpPr>
          <p:nvPr>
            <p:ph type="ftr" sz="quarter" idx="11"/>
          </p:nvPr>
        </p:nvSpPr>
        <p:spPr/>
        <p:txBody>
          <a:bodyPr/>
          <a:lstStyle/>
          <a:p>
            <a:r>
              <a:rPr lang="en-US" smtClean="0"/>
              <a:t>BSCS-514 Computer Graphics</a:t>
            </a:r>
            <a:endParaRPr lang="en-US"/>
          </a:p>
        </p:txBody>
      </p:sp>
      <p:sp>
        <p:nvSpPr>
          <p:cNvPr id="6" name="Slide Number Placeholder 5"/>
          <p:cNvSpPr>
            <a:spLocks noGrp="1"/>
          </p:cNvSpPr>
          <p:nvPr>
            <p:ph type="sldNum" sz="quarter" idx="12"/>
          </p:nvPr>
        </p:nvSpPr>
        <p:spPr/>
        <p:txBody>
          <a:bodyPr/>
          <a:lstStyle/>
          <a:p>
            <a:fld id="{69EAB374-37BD-4CEF-988D-F9935995E778}" type="slidenum">
              <a:rPr lang="en-US" smtClean="0"/>
              <a:pPr/>
              <a:t>17</a:t>
            </a:fld>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862" y="604443"/>
            <a:ext cx="8602275" cy="5649113"/>
          </a:xfrm>
          <a:prstGeom prst="rect">
            <a:avLst/>
          </a:prstGeom>
        </p:spPr>
      </p:pic>
    </p:spTree>
    <p:extLst>
      <p:ext uri="{BB962C8B-B14F-4D97-AF65-F5344CB8AC3E}">
        <p14:creationId xmlns:p14="http://schemas.microsoft.com/office/powerpoint/2010/main" val="1068971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Text Placeholder 2"/>
          <p:cNvSpPr>
            <a:spLocks noGrp="1"/>
          </p:cNvSpPr>
          <p:nvPr>
            <p:ph type="body" idx="1"/>
          </p:nvPr>
        </p:nvSpPr>
        <p:spPr/>
        <p:txBody>
          <a:bodyPr/>
          <a:lstStyle/>
          <a:p>
            <a:r>
              <a:rPr lang="en-US" dirty="0" smtClean="0"/>
              <a:t>Before getting into the theoretical/Mathematical details  we   will show viewers some important results to grasp the techniques and concepts.</a:t>
            </a:r>
            <a:endParaRPr lang="en-US" dirty="0"/>
          </a:p>
        </p:txBody>
      </p:sp>
      <p:sp>
        <p:nvSpPr>
          <p:cNvPr id="4" name="Date Placeholder 3"/>
          <p:cNvSpPr>
            <a:spLocks noGrp="1"/>
          </p:cNvSpPr>
          <p:nvPr>
            <p:ph type="dt" sz="half" idx="10"/>
          </p:nvPr>
        </p:nvSpPr>
        <p:spPr/>
        <p:txBody>
          <a:bodyPr/>
          <a:lstStyle/>
          <a:p>
            <a:fld id="{5C9193C2-45AC-4F3B-99F3-5378D0311544}" type="datetime1">
              <a:rPr lang="en-US" smtClean="0"/>
              <a:pPr/>
              <a:t>04/05/2017</a:t>
            </a:fld>
            <a:endParaRPr lang="en-US" dirty="0"/>
          </a:p>
        </p:txBody>
      </p:sp>
      <p:sp>
        <p:nvSpPr>
          <p:cNvPr id="5" name="Footer Placeholder 4"/>
          <p:cNvSpPr>
            <a:spLocks noGrp="1"/>
          </p:cNvSpPr>
          <p:nvPr>
            <p:ph type="ftr" sz="quarter" idx="11"/>
          </p:nvPr>
        </p:nvSpPr>
        <p:spPr/>
        <p:txBody>
          <a:bodyPr/>
          <a:lstStyle/>
          <a:p>
            <a:r>
              <a:rPr lang="en-US" dirty="0"/>
              <a:t>BSCS-621 Topic of Current Interest</a:t>
            </a:r>
          </a:p>
          <a:p>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pPr/>
              <a:t>18</a:t>
            </a:fld>
            <a:endParaRPr lang="en-US" dirty="0"/>
          </a:p>
        </p:txBody>
      </p:sp>
    </p:spTree>
    <p:extLst>
      <p:ext uri="{BB962C8B-B14F-4D97-AF65-F5344CB8AC3E}">
        <p14:creationId xmlns:p14="http://schemas.microsoft.com/office/powerpoint/2010/main" val="336321170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2064E0-5A5A-4E98-8849-CAD9B5D8EA93}" type="datetime1">
              <a:rPr lang="en-US" smtClean="0"/>
              <a:pPr/>
              <a:t>04/05/2017</a:t>
            </a:fld>
            <a:endParaRPr lang="en-US" dirty="0"/>
          </a:p>
        </p:txBody>
      </p:sp>
      <p:sp>
        <p:nvSpPr>
          <p:cNvPr id="3" name="Footer Placeholder 2"/>
          <p:cNvSpPr>
            <a:spLocks noGrp="1"/>
          </p:cNvSpPr>
          <p:nvPr>
            <p:ph type="ftr" sz="quarter" idx="11"/>
          </p:nvPr>
        </p:nvSpPr>
        <p:spPr/>
        <p:txBody>
          <a:bodyPr/>
          <a:lstStyle/>
          <a:p>
            <a:r>
              <a:rPr lang="en-US" dirty="0"/>
              <a:t>BSCS-621 Topic of Current Interest</a:t>
            </a:r>
          </a:p>
          <a:p>
            <a:endParaRPr lang="en-US" dirty="0"/>
          </a:p>
        </p:txBody>
      </p:sp>
      <p:sp>
        <p:nvSpPr>
          <p:cNvPr id="4" name="Slide Number Placeholder 3"/>
          <p:cNvSpPr>
            <a:spLocks noGrp="1"/>
          </p:cNvSpPr>
          <p:nvPr>
            <p:ph type="sldNum" sz="quarter" idx="12"/>
          </p:nvPr>
        </p:nvSpPr>
        <p:spPr/>
        <p:txBody>
          <a:bodyPr/>
          <a:lstStyle/>
          <a:p>
            <a:fld id="{69EAB374-37BD-4CEF-988D-F9935995E778}" type="slidenum">
              <a:rPr lang="en-US" smtClean="0"/>
              <a:pPr/>
              <a:t>19</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651" y="613969"/>
            <a:ext cx="8754697" cy="5630061"/>
          </a:xfrm>
          <a:prstGeom prst="rect">
            <a:avLst/>
          </a:prstGeom>
        </p:spPr>
      </p:pic>
    </p:spTree>
    <p:extLst>
      <p:ext uri="{BB962C8B-B14F-4D97-AF65-F5344CB8AC3E}">
        <p14:creationId xmlns:p14="http://schemas.microsoft.com/office/powerpoint/2010/main" val="38960189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p:txBody>
          <a:bodyPr>
            <a:normAutofit fontScale="62500" lnSpcReduction="20000"/>
          </a:bodyPr>
          <a:lstStyle/>
          <a:p>
            <a:r>
              <a:rPr lang="en-US" dirty="0" smtClean="0"/>
              <a:t>Problem Statement </a:t>
            </a:r>
          </a:p>
          <a:p>
            <a:r>
              <a:rPr lang="en-US" dirty="0" smtClean="0"/>
              <a:t>Why It is important to Solve the Chosen Problem?</a:t>
            </a:r>
          </a:p>
          <a:p>
            <a:r>
              <a:rPr lang="en-US" dirty="0" smtClean="0"/>
              <a:t>Data Acquisition (Input Images) </a:t>
            </a:r>
          </a:p>
          <a:p>
            <a:r>
              <a:rPr lang="en-US" dirty="0" smtClean="0"/>
              <a:t>Proper Block Diagram </a:t>
            </a:r>
          </a:p>
          <a:p>
            <a:r>
              <a:rPr lang="en-US" dirty="0" smtClean="0"/>
              <a:t>GUI </a:t>
            </a:r>
          </a:p>
          <a:p>
            <a:r>
              <a:rPr lang="en-US" dirty="0" smtClean="0"/>
              <a:t>intermediate and output images (Important Results)</a:t>
            </a:r>
          </a:p>
          <a:p>
            <a:r>
              <a:rPr lang="en-US" dirty="0" smtClean="0"/>
              <a:t>Preprocessing Details</a:t>
            </a:r>
          </a:p>
          <a:p>
            <a:r>
              <a:rPr lang="en-US" dirty="0" smtClean="0"/>
              <a:t>Algorithm Description</a:t>
            </a:r>
          </a:p>
          <a:p>
            <a:pPr lvl="2"/>
            <a:r>
              <a:rPr lang="en-US" dirty="0" smtClean="0"/>
              <a:t>Image Segmentation </a:t>
            </a:r>
          </a:p>
          <a:p>
            <a:pPr lvl="2"/>
            <a:r>
              <a:rPr lang="en-US" dirty="0" smtClean="0"/>
              <a:t>Feature Extraction </a:t>
            </a:r>
          </a:p>
          <a:p>
            <a:pPr lvl="2"/>
            <a:r>
              <a:rPr lang="en-US" dirty="0" smtClean="0"/>
              <a:t>Matching Criteria </a:t>
            </a:r>
          </a:p>
          <a:p>
            <a:r>
              <a:rPr lang="en-US" dirty="0" smtClean="0"/>
              <a:t>Challenges/ Difficulties</a:t>
            </a:r>
          </a:p>
          <a:p>
            <a:r>
              <a:rPr lang="en-US" dirty="0" smtClean="0"/>
              <a:t>Learning and Achievements</a:t>
            </a:r>
          </a:p>
          <a:p>
            <a:r>
              <a:rPr lang="en-US" dirty="0" smtClean="0"/>
              <a:t>Improvements and Future Work </a:t>
            </a:r>
          </a:p>
          <a:p>
            <a:r>
              <a:rPr lang="en-US" dirty="0" smtClean="0"/>
              <a:t>Demo and Queries</a:t>
            </a:r>
          </a:p>
          <a:p>
            <a:endParaRPr lang="en-US" dirty="0" smtClean="0"/>
          </a:p>
          <a:p>
            <a:pPr marL="457200" lvl="1" indent="0">
              <a:buNone/>
            </a:pPr>
            <a:endParaRPr lang="en-US" dirty="0" smtClean="0"/>
          </a:p>
          <a:p>
            <a:pPr marL="0" indent="0">
              <a:buNone/>
            </a:pPr>
            <a:endParaRPr lang="en-US" dirty="0"/>
          </a:p>
        </p:txBody>
      </p:sp>
      <p:sp>
        <p:nvSpPr>
          <p:cNvPr id="4" name="Date Placeholder 3"/>
          <p:cNvSpPr>
            <a:spLocks noGrp="1"/>
          </p:cNvSpPr>
          <p:nvPr>
            <p:ph type="dt" sz="half" idx="10"/>
          </p:nvPr>
        </p:nvSpPr>
        <p:spPr/>
        <p:txBody>
          <a:bodyPr/>
          <a:lstStyle/>
          <a:p>
            <a:fld id="{C4E731E8-829B-42E3-AA46-2C0F17DFA0CB}" type="datetime1">
              <a:rPr lang="en-US" smtClean="0"/>
              <a:pPr/>
              <a:t>04/05/2017</a:t>
            </a:fld>
            <a:endParaRPr lang="en-US" dirty="0"/>
          </a:p>
        </p:txBody>
      </p:sp>
      <p:sp>
        <p:nvSpPr>
          <p:cNvPr id="5" name="Footer Placeholder 4"/>
          <p:cNvSpPr>
            <a:spLocks noGrp="1"/>
          </p:cNvSpPr>
          <p:nvPr>
            <p:ph type="ftr" sz="quarter" idx="11"/>
          </p:nvPr>
        </p:nvSpPr>
        <p:spPr/>
        <p:txBody>
          <a:bodyPr/>
          <a:lstStyle/>
          <a:p>
            <a:r>
              <a:rPr lang="en-US" dirty="0" smtClean="0"/>
              <a:t>BSCS-514 Computer Graphics</a:t>
            </a:r>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pPr/>
              <a:t>2</a:t>
            </a:fld>
            <a:endParaRPr lang="en-US" dirty="0"/>
          </a:p>
        </p:txBody>
      </p:sp>
    </p:spTree>
    <p:extLst>
      <p:ext uri="{BB962C8B-B14F-4D97-AF65-F5344CB8AC3E}">
        <p14:creationId xmlns:p14="http://schemas.microsoft.com/office/powerpoint/2010/main" val="4659651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55102D-56CE-40A2-9446-55A5CC7FD82D}" type="datetime1">
              <a:rPr lang="en-US" smtClean="0"/>
              <a:pPr/>
              <a:t>04/05/2017</a:t>
            </a:fld>
            <a:endParaRPr lang="en-US" dirty="0"/>
          </a:p>
        </p:txBody>
      </p:sp>
      <p:sp>
        <p:nvSpPr>
          <p:cNvPr id="3" name="Footer Placeholder 2"/>
          <p:cNvSpPr>
            <a:spLocks noGrp="1"/>
          </p:cNvSpPr>
          <p:nvPr>
            <p:ph type="ftr" sz="quarter" idx="11"/>
          </p:nvPr>
        </p:nvSpPr>
        <p:spPr/>
        <p:txBody>
          <a:bodyPr/>
          <a:lstStyle/>
          <a:p>
            <a:r>
              <a:rPr lang="en-US" dirty="0"/>
              <a:t>BSCS-621 Topic of Current Interest</a:t>
            </a:r>
          </a:p>
          <a:p>
            <a:endParaRPr lang="en-US" dirty="0"/>
          </a:p>
        </p:txBody>
      </p:sp>
      <p:sp>
        <p:nvSpPr>
          <p:cNvPr id="4" name="Slide Number Placeholder 3"/>
          <p:cNvSpPr>
            <a:spLocks noGrp="1"/>
          </p:cNvSpPr>
          <p:nvPr>
            <p:ph type="sldNum" sz="quarter" idx="12"/>
          </p:nvPr>
        </p:nvSpPr>
        <p:spPr/>
        <p:txBody>
          <a:bodyPr/>
          <a:lstStyle/>
          <a:p>
            <a:fld id="{69EAB374-37BD-4CEF-988D-F9935995E778}" type="slidenum">
              <a:rPr lang="en-US" smtClean="0"/>
              <a:pPr/>
              <a:t>20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178" y="556811"/>
            <a:ext cx="8735644" cy="5744377"/>
          </a:xfrm>
          <a:prstGeom prst="rect">
            <a:avLst/>
          </a:prstGeom>
        </p:spPr>
      </p:pic>
    </p:spTree>
    <p:extLst>
      <p:ext uri="{BB962C8B-B14F-4D97-AF65-F5344CB8AC3E}">
        <p14:creationId xmlns:p14="http://schemas.microsoft.com/office/powerpoint/2010/main" val="19457846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772" y="836712"/>
            <a:ext cx="7772400" cy="1362075"/>
          </a:xfrm>
        </p:spPr>
        <p:txBody>
          <a:bodyPr/>
          <a:lstStyle/>
          <a:p>
            <a:r>
              <a:rPr lang="en-US" dirty="0" smtClean="0"/>
              <a:t>Learning and Achievements</a:t>
            </a:r>
            <a:endParaRPr lang="en-US" dirty="0"/>
          </a:p>
        </p:txBody>
      </p:sp>
      <p:sp>
        <p:nvSpPr>
          <p:cNvPr id="3" name="Text Placeholder 2"/>
          <p:cNvSpPr>
            <a:spLocks noGrp="1"/>
          </p:cNvSpPr>
          <p:nvPr>
            <p:ph type="body" idx="1"/>
          </p:nvPr>
        </p:nvSpPr>
        <p:spPr>
          <a:xfrm>
            <a:off x="677772" y="1725786"/>
            <a:ext cx="7772400" cy="4655542"/>
          </a:xfrm>
        </p:spPr>
        <p:txBody>
          <a:bodyPr>
            <a:normAutofit/>
          </a:bodyPr>
          <a:lstStyle/>
          <a:p>
            <a:r>
              <a:rPr lang="en-US" dirty="0" smtClean="0"/>
              <a:t>About Different concept of image processing like .</a:t>
            </a:r>
          </a:p>
          <a:p>
            <a:pPr marL="342900" indent="-342900">
              <a:buFont typeface="Arial" panose="020B0604020202020204" pitchFamily="34" charset="0"/>
              <a:buChar char="•"/>
            </a:pPr>
            <a:r>
              <a:rPr lang="en-US" dirty="0" smtClean="0"/>
              <a:t>Adaptive thresholding.</a:t>
            </a:r>
          </a:p>
          <a:p>
            <a:pPr marL="342900" indent="-342900">
              <a:buFont typeface="Arial" panose="020B0604020202020204" pitchFamily="34" charset="0"/>
              <a:buChar char="•"/>
            </a:pPr>
            <a:r>
              <a:rPr lang="en-US" dirty="0" smtClean="0"/>
              <a:t>Fast Fourier transformation. </a:t>
            </a:r>
          </a:p>
          <a:p>
            <a:pPr marL="342900" indent="-342900">
              <a:buFont typeface="Arial" panose="020B0604020202020204" pitchFamily="34" charset="0"/>
              <a:buChar char="•"/>
            </a:pPr>
            <a:r>
              <a:rPr lang="en-US" dirty="0" smtClean="0"/>
              <a:t> High pass / low pass filter.</a:t>
            </a:r>
          </a:p>
          <a:p>
            <a:pPr marL="342900" indent="-342900">
              <a:buFont typeface="Arial" panose="020B0604020202020204" pitchFamily="34" charset="0"/>
              <a:buChar char="•"/>
            </a:pPr>
            <a:r>
              <a:rPr lang="en-US" dirty="0" smtClean="0"/>
              <a:t>Butter </a:t>
            </a:r>
            <a:r>
              <a:rPr lang="en-US" dirty="0" smtClean="0"/>
              <a:t>worth high pass filter.</a:t>
            </a:r>
          </a:p>
          <a:p>
            <a:pPr marL="342900" indent="-342900">
              <a:buFont typeface="Arial" panose="020B0604020202020204" pitchFamily="34" charset="0"/>
              <a:buChar char="•"/>
            </a:pPr>
            <a:r>
              <a:rPr lang="en-US" dirty="0" smtClean="0"/>
              <a:t>Neighborhood processing.</a:t>
            </a:r>
          </a:p>
          <a:p>
            <a:pPr marL="342900" indent="-342900">
              <a:buFont typeface="Arial" panose="020B0604020202020204" pitchFamily="34" charset="0"/>
              <a:buChar char="•"/>
            </a:pPr>
            <a:r>
              <a:rPr lang="en-US" dirty="0" smtClean="0"/>
              <a:t>Segmentation.</a:t>
            </a:r>
          </a:p>
          <a:p>
            <a:pPr marL="342900" indent="-342900">
              <a:buFont typeface="Arial" panose="020B0604020202020204" pitchFamily="34" charset="0"/>
              <a:buChar char="•"/>
            </a:pPr>
            <a:r>
              <a:rPr lang="en-US" dirty="0" smtClean="0"/>
              <a:t>Opening and closing binary areas.</a:t>
            </a:r>
          </a:p>
          <a:p>
            <a:pPr marL="342900" indent="-342900">
              <a:buFont typeface="Arial" panose="020B0604020202020204" pitchFamily="34" charset="0"/>
              <a:buChar char="•"/>
            </a:pPr>
            <a:r>
              <a:rPr lang="en-US" dirty="0" smtClean="0"/>
              <a:t>Image Preprocessing.</a:t>
            </a:r>
          </a:p>
          <a:p>
            <a:pPr marL="342900" indent="-342900">
              <a:buFont typeface="Arial" panose="020B0604020202020204" pitchFamily="34" charset="0"/>
              <a:buChar char="•"/>
            </a:pPr>
            <a:r>
              <a:rPr lang="en-US" dirty="0" smtClean="0"/>
              <a:t>Image Thinning.</a:t>
            </a:r>
          </a:p>
          <a:p>
            <a:pPr marL="342900" indent="-342900">
              <a:buFont typeface="Arial" panose="020B0604020202020204" pitchFamily="34" charset="0"/>
              <a:buChar char="•"/>
            </a:pPr>
            <a:r>
              <a:rPr lang="en-US" dirty="0" smtClean="0"/>
              <a:t>Feature Extraction.</a:t>
            </a:r>
          </a:p>
          <a:p>
            <a:pPr marL="342900" indent="-342900">
              <a:buFont typeface="Arial" panose="020B0604020202020204" pitchFamily="34" charset="0"/>
              <a:buChar char="•"/>
            </a:pPr>
            <a:r>
              <a:rPr lang="en-US" dirty="0" smtClean="0"/>
              <a:t>Matching Features.</a:t>
            </a:r>
          </a:p>
          <a:p>
            <a:pPr marL="342900" indent="-342900">
              <a:buFont typeface="Arial" panose="020B0604020202020204" pitchFamily="34" charset="0"/>
              <a:buChar char="•"/>
            </a:pPr>
            <a:endParaRPr lang="en-US" dirty="0"/>
          </a:p>
        </p:txBody>
      </p:sp>
      <p:sp>
        <p:nvSpPr>
          <p:cNvPr id="4" name="Date Placeholder 3"/>
          <p:cNvSpPr>
            <a:spLocks noGrp="1"/>
          </p:cNvSpPr>
          <p:nvPr>
            <p:ph type="dt" sz="half" idx="10"/>
          </p:nvPr>
        </p:nvSpPr>
        <p:spPr/>
        <p:txBody>
          <a:bodyPr/>
          <a:lstStyle/>
          <a:p>
            <a:fld id="{71B1524D-18C4-448D-9FED-2D8CABAFF6F7}" type="datetime1">
              <a:rPr lang="en-US" smtClean="0"/>
              <a:pPr/>
              <a:t>04/05/2017</a:t>
            </a:fld>
            <a:endParaRPr lang="en-US"/>
          </a:p>
        </p:txBody>
      </p:sp>
      <p:sp>
        <p:nvSpPr>
          <p:cNvPr id="5" name="Footer Placeholder 4"/>
          <p:cNvSpPr>
            <a:spLocks noGrp="1"/>
          </p:cNvSpPr>
          <p:nvPr>
            <p:ph type="ftr" sz="quarter" idx="11"/>
          </p:nvPr>
        </p:nvSpPr>
        <p:spPr/>
        <p:txBody>
          <a:bodyPr/>
          <a:lstStyle/>
          <a:p>
            <a:r>
              <a:rPr lang="en-US" dirty="0"/>
              <a:t>BSCS-621 Topic of Current Interest</a:t>
            </a:r>
          </a:p>
          <a:p>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pPr/>
              <a:t>21</a:t>
            </a:fld>
            <a:endParaRPr lang="en-US"/>
          </a:p>
        </p:txBody>
      </p:sp>
    </p:spTree>
    <p:extLst>
      <p:ext uri="{BB962C8B-B14F-4D97-AF65-F5344CB8AC3E}">
        <p14:creationId xmlns:p14="http://schemas.microsoft.com/office/powerpoint/2010/main" val="299521609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142852"/>
            <a:ext cx="7772400" cy="1362075"/>
          </a:xfrm>
        </p:spPr>
        <p:txBody>
          <a:bodyPr/>
          <a:lstStyle/>
          <a:p>
            <a:r>
              <a:rPr lang="en-US" dirty="0" smtClean="0"/>
              <a:t>Improvements</a:t>
            </a:r>
            <a:br>
              <a:rPr lang="en-US" dirty="0" smtClean="0"/>
            </a:br>
            <a:endParaRPr lang="en-US" dirty="0"/>
          </a:p>
        </p:txBody>
      </p:sp>
      <p:sp>
        <p:nvSpPr>
          <p:cNvPr id="3" name="Text Placeholder 2"/>
          <p:cNvSpPr>
            <a:spLocks noGrp="1"/>
          </p:cNvSpPr>
          <p:nvPr>
            <p:ph type="body" idx="1"/>
          </p:nvPr>
        </p:nvSpPr>
        <p:spPr>
          <a:xfrm>
            <a:off x="428596" y="1504928"/>
            <a:ext cx="7772400" cy="2924194"/>
          </a:xfrm>
        </p:spPr>
        <p:txBody>
          <a:bodyPr>
            <a:normAutofit/>
          </a:bodyPr>
          <a:lstStyle/>
          <a:p>
            <a:pPr>
              <a:buFont typeface="Arial" pitchFamily="34" charset="0"/>
              <a:buChar char="•"/>
            </a:pPr>
            <a:r>
              <a:rPr lang="en-US" dirty="0" smtClean="0"/>
              <a:t>Finger alignment needs to improved b/c it affect the accuracy of results</a:t>
            </a:r>
            <a:endParaRPr lang="en-US" dirty="0" smtClean="0"/>
          </a:p>
          <a:p>
            <a:pPr>
              <a:buFont typeface="Arial" pitchFamily="34" charset="0"/>
              <a:buChar char="•"/>
            </a:pPr>
            <a:r>
              <a:rPr lang="en-US" dirty="0" smtClean="0"/>
              <a:t>Other types of feature algorithm can be applied to improve performance.</a:t>
            </a:r>
          </a:p>
          <a:p>
            <a:pPr>
              <a:buFont typeface="Arial" pitchFamily="34" charset="0"/>
              <a:buChar char="•"/>
            </a:pPr>
            <a:r>
              <a:rPr lang="en-US" dirty="0" smtClean="0"/>
              <a:t>Hardware </a:t>
            </a:r>
            <a:r>
              <a:rPr lang="en-US" dirty="0" err="1" smtClean="0"/>
              <a:t>leds</a:t>
            </a:r>
            <a:r>
              <a:rPr lang="en-US" dirty="0" smtClean="0"/>
              <a:t> of hardware can be increased to improve image </a:t>
            </a:r>
            <a:r>
              <a:rPr lang="en-US" dirty="0" err="1" smtClean="0"/>
              <a:t>acquision</a:t>
            </a:r>
            <a:endParaRPr lang="en-US" dirty="0" smtClean="0"/>
          </a:p>
          <a:p>
            <a:pPr>
              <a:buFont typeface="Arial" pitchFamily="34" charset="0"/>
              <a:buChar char="•"/>
            </a:pPr>
            <a:r>
              <a:rPr lang="en-US" dirty="0" smtClean="0"/>
              <a:t>Little bit performance need to be improved so that it will save time.</a:t>
            </a:r>
          </a:p>
          <a:p>
            <a:pPr>
              <a:buFont typeface="Arial" pitchFamily="34" charset="0"/>
              <a:buChar char="•"/>
            </a:pPr>
            <a:endParaRPr lang="en-US" dirty="0"/>
          </a:p>
        </p:txBody>
      </p:sp>
      <p:sp>
        <p:nvSpPr>
          <p:cNvPr id="4" name="Date Placeholder 3"/>
          <p:cNvSpPr>
            <a:spLocks noGrp="1"/>
          </p:cNvSpPr>
          <p:nvPr>
            <p:ph type="dt" sz="half" idx="10"/>
          </p:nvPr>
        </p:nvSpPr>
        <p:spPr/>
        <p:txBody>
          <a:bodyPr/>
          <a:lstStyle/>
          <a:p>
            <a:fld id="{71B1524D-18C4-448D-9FED-2D8CABAFF6F7}" type="datetime1">
              <a:rPr lang="en-US" smtClean="0"/>
              <a:pPr/>
              <a:t>04/05/2017</a:t>
            </a:fld>
            <a:endParaRPr lang="en-US"/>
          </a:p>
        </p:txBody>
      </p:sp>
      <p:sp>
        <p:nvSpPr>
          <p:cNvPr id="5" name="Footer Placeholder 4"/>
          <p:cNvSpPr>
            <a:spLocks noGrp="1"/>
          </p:cNvSpPr>
          <p:nvPr>
            <p:ph type="ftr" sz="quarter" idx="11"/>
          </p:nvPr>
        </p:nvSpPr>
        <p:spPr/>
        <p:txBody>
          <a:bodyPr/>
          <a:lstStyle/>
          <a:p>
            <a:r>
              <a:rPr lang="en-US" dirty="0"/>
              <a:t>BSCS-621 Topic of Current Interest</a:t>
            </a:r>
          </a:p>
          <a:p>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pPr/>
              <a:t>22</a:t>
            </a:fld>
            <a:endParaRPr lang="en-US"/>
          </a:p>
        </p:txBody>
      </p:sp>
    </p:spTree>
    <p:extLst>
      <p:ext uri="{BB962C8B-B14F-4D97-AF65-F5344CB8AC3E}">
        <p14:creationId xmlns:p14="http://schemas.microsoft.com/office/powerpoint/2010/main" val="373133100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DD9B06-C460-4C8B-BA45-44F754E866A6}" type="datetime1">
              <a:rPr lang="en-US" smtClean="0"/>
              <a:pPr/>
              <a:t>04/05/2017</a:t>
            </a:fld>
            <a:endParaRPr lang="en-US"/>
          </a:p>
        </p:txBody>
      </p:sp>
      <p:sp>
        <p:nvSpPr>
          <p:cNvPr id="3" name="Footer Placeholder 2"/>
          <p:cNvSpPr>
            <a:spLocks noGrp="1"/>
          </p:cNvSpPr>
          <p:nvPr>
            <p:ph type="ftr" sz="quarter" idx="11"/>
          </p:nvPr>
        </p:nvSpPr>
        <p:spPr/>
        <p:txBody>
          <a:bodyPr/>
          <a:lstStyle/>
          <a:p>
            <a:r>
              <a:rPr lang="en-US" dirty="0"/>
              <a:t>BSCS-621 Topic of Current Interest</a:t>
            </a:r>
          </a:p>
          <a:p>
            <a:endParaRPr lang="en-US" dirty="0"/>
          </a:p>
        </p:txBody>
      </p:sp>
      <p:sp>
        <p:nvSpPr>
          <p:cNvPr id="4" name="Slide Number Placeholder 3"/>
          <p:cNvSpPr>
            <a:spLocks noGrp="1"/>
          </p:cNvSpPr>
          <p:nvPr>
            <p:ph type="sldNum" sz="quarter" idx="12"/>
          </p:nvPr>
        </p:nvSpPr>
        <p:spPr/>
        <p:txBody>
          <a:bodyPr/>
          <a:lstStyle/>
          <a:p>
            <a:fld id="{69EAB374-37BD-4CEF-988D-F9935995E778}" type="slidenum">
              <a:rPr lang="en-US" smtClean="0"/>
              <a:pPr/>
              <a:t>23</a:t>
            </a:fld>
            <a:endParaRPr lang="en-US"/>
          </a:p>
        </p:txBody>
      </p:sp>
      <p:sp>
        <p:nvSpPr>
          <p:cNvPr id="5" name="TextBox 4"/>
          <p:cNvSpPr txBox="1"/>
          <p:nvPr/>
        </p:nvSpPr>
        <p:spPr>
          <a:xfrm>
            <a:off x="500034" y="785794"/>
            <a:ext cx="8143932" cy="646331"/>
          </a:xfrm>
          <a:prstGeom prst="rect">
            <a:avLst/>
          </a:prstGeom>
          <a:noFill/>
        </p:spPr>
        <p:txBody>
          <a:bodyPr wrap="square" rtlCol="0">
            <a:spAutoFit/>
          </a:bodyPr>
          <a:lstStyle/>
          <a:p>
            <a:r>
              <a:rPr lang="en-US" sz="3600" dirty="0" smtClean="0"/>
              <a:t>Applications </a:t>
            </a:r>
            <a:endParaRPr lang="en-GB" sz="3600" dirty="0"/>
          </a:p>
        </p:txBody>
      </p:sp>
      <p:sp>
        <p:nvSpPr>
          <p:cNvPr id="7" name="TextBox 6"/>
          <p:cNvSpPr txBox="1"/>
          <p:nvPr/>
        </p:nvSpPr>
        <p:spPr>
          <a:xfrm>
            <a:off x="571472" y="2000240"/>
            <a:ext cx="7929618" cy="4154984"/>
          </a:xfrm>
          <a:prstGeom prst="rect">
            <a:avLst/>
          </a:prstGeom>
          <a:noFill/>
        </p:spPr>
        <p:txBody>
          <a:bodyPr wrap="square" rtlCol="0">
            <a:spAutoFit/>
          </a:bodyPr>
          <a:lstStyle/>
          <a:p>
            <a:pPr>
              <a:buFont typeface="Arial" pitchFamily="34" charset="0"/>
              <a:buChar char="•"/>
            </a:pPr>
            <a:r>
              <a:rPr lang="en-US" sz="2400" dirty="0" smtClean="0"/>
              <a:t>ATM and other financial transactions.</a:t>
            </a:r>
          </a:p>
          <a:p>
            <a:pPr>
              <a:buFont typeface="Arial" pitchFamily="34" charset="0"/>
              <a:buChar char="•"/>
            </a:pPr>
            <a:endParaRPr lang="en-US" sz="2400" dirty="0" smtClean="0"/>
          </a:p>
          <a:p>
            <a:pPr>
              <a:buFont typeface="Arial" pitchFamily="34" charset="0"/>
              <a:buChar char="•"/>
            </a:pPr>
            <a:r>
              <a:rPr lang="en-US" sz="2400" dirty="0" smtClean="0"/>
              <a:t>Biometric Time Attendance System</a:t>
            </a:r>
          </a:p>
          <a:p>
            <a:pPr>
              <a:buFont typeface="Arial" pitchFamily="34" charset="0"/>
              <a:buChar char="•"/>
            </a:pPr>
            <a:endParaRPr lang="en-US" sz="2400" dirty="0" smtClean="0"/>
          </a:p>
          <a:p>
            <a:pPr>
              <a:buFont typeface="Arial" pitchFamily="34" charset="0"/>
              <a:buChar char="•"/>
            </a:pPr>
            <a:r>
              <a:rPr lang="en-US" sz="2400" dirty="0" smtClean="0"/>
              <a:t>Enrollment system</a:t>
            </a:r>
          </a:p>
          <a:p>
            <a:pPr>
              <a:buFont typeface="Arial" pitchFamily="34" charset="0"/>
              <a:buChar char="•"/>
            </a:pPr>
            <a:endParaRPr lang="en-US" sz="2400" dirty="0" smtClean="0"/>
          </a:p>
          <a:p>
            <a:pPr>
              <a:buFont typeface="Arial" pitchFamily="34" charset="0"/>
              <a:buChar char="•"/>
            </a:pPr>
            <a:r>
              <a:rPr lang="en-US" sz="2400" dirty="0" smtClean="0"/>
              <a:t>Database access</a:t>
            </a:r>
          </a:p>
          <a:p>
            <a:pPr>
              <a:buFont typeface="Arial" pitchFamily="34" charset="0"/>
              <a:buChar char="•"/>
            </a:pPr>
            <a:endParaRPr lang="en-US" sz="2400" dirty="0" smtClean="0"/>
          </a:p>
          <a:p>
            <a:pPr>
              <a:buFont typeface="Arial" pitchFamily="34" charset="0"/>
              <a:buChar char="•"/>
            </a:pPr>
            <a:r>
              <a:rPr lang="en-US" sz="2400" dirty="0" smtClean="0"/>
              <a:t>Internet banking</a:t>
            </a:r>
          </a:p>
          <a:p>
            <a:pPr>
              <a:buFont typeface="Arial" pitchFamily="34" charset="0"/>
              <a:buChar char="•"/>
            </a:pPr>
            <a:endParaRPr lang="en-US" sz="2400" dirty="0" smtClean="0"/>
          </a:p>
          <a:p>
            <a:pPr>
              <a:buFont typeface="Arial" pitchFamily="34" charset="0"/>
              <a:buChar char="•"/>
            </a:pPr>
            <a:endParaRPr lang="en-GB" sz="2400" dirty="0"/>
          </a:p>
        </p:txBody>
      </p:sp>
    </p:spTree>
    <p:extLst>
      <p:ext uri="{BB962C8B-B14F-4D97-AF65-F5344CB8AC3E}">
        <p14:creationId xmlns:p14="http://schemas.microsoft.com/office/powerpoint/2010/main" val="20661110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and Queries</a:t>
            </a:r>
            <a:endParaRPr lang="en-US" dirty="0"/>
          </a:p>
        </p:txBody>
      </p:sp>
      <p:pic>
        <p:nvPicPr>
          <p:cNvPr id="7" name="Working">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50913" y="1600200"/>
            <a:ext cx="7242175" cy="4525963"/>
          </a:xfrm>
        </p:spPr>
      </p:pic>
      <p:sp>
        <p:nvSpPr>
          <p:cNvPr id="4" name="Date Placeholder 3"/>
          <p:cNvSpPr>
            <a:spLocks noGrp="1"/>
          </p:cNvSpPr>
          <p:nvPr>
            <p:ph type="dt" sz="half" idx="10"/>
          </p:nvPr>
        </p:nvSpPr>
        <p:spPr/>
        <p:txBody>
          <a:bodyPr/>
          <a:lstStyle/>
          <a:p>
            <a:fld id="{6A1913C6-BCA6-4507-A015-E83913D35C31}" type="datetime1">
              <a:rPr lang="en-US" smtClean="0"/>
              <a:pPr/>
              <a:t>04/05/2017</a:t>
            </a:fld>
            <a:endParaRPr lang="en-US"/>
          </a:p>
        </p:txBody>
      </p:sp>
      <p:sp>
        <p:nvSpPr>
          <p:cNvPr id="5" name="Footer Placeholder 4"/>
          <p:cNvSpPr>
            <a:spLocks noGrp="1"/>
          </p:cNvSpPr>
          <p:nvPr>
            <p:ph type="ftr" sz="quarter" idx="11"/>
          </p:nvPr>
        </p:nvSpPr>
        <p:spPr/>
        <p:txBody>
          <a:bodyPr/>
          <a:lstStyle/>
          <a:p>
            <a:r>
              <a:rPr lang="en-US" dirty="0"/>
              <a:t>BSCS-621 Topic of Current Interest</a:t>
            </a:r>
          </a:p>
          <a:p>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pPr/>
              <a:t>24</a:t>
            </a:fld>
            <a:endParaRPr lang="en-US"/>
          </a:p>
        </p:txBody>
      </p:sp>
    </p:spTree>
    <p:extLst>
      <p:ext uri="{BB962C8B-B14F-4D97-AF65-F5344CB8AC3E}">
        <p14:creationId xmlns:p14="http://schemas.microsoft.com/office/powerpoint/2010/main" val="2428834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sp>
        <p:nvSpPr>
          <p:cNvPr id="3" name="Content Placeholder 2"/>
          <p:cNvSpPr>
            <a:spLocks noGrp="1"/>
          </p:cNvSpPr>
          <p:nvPr>
            <p:ph idx="1"/>
          </p:nvPr>
        </p:nvSpPr>
        <p:spPr>
          <a:xfrm>
            <a:off x="500034" y="2332037"/>
            <a:ext cx="8229600" cy="4525963"/>
          </a:xfrm>
        </p:spPr>
        <p:txBody>
          <a:bodyPr/>
          <a:lstStyle/>
          <a:p>
            <a:r>
              <a:rPr lang="en-US" dirty="0" smtClean="0"/>
              <a:t>To protect the possessions that needs to be accessed by the authorized person’s identity</a:t>
            </a:r>
          </a:p>
          <a:p>
            <a:r>
              <a:rPr lang="en-US" dirty="0" smtClean="0"/>
              <a:t>To prevent any fraudulent act to steal possessions by bypassing the security system</a:t>
            </a:r>
          </a:p>
          <a:p>
            <a:r>
              <a:rPr lang="en-US" dirty="0" smtClean="0"/>
              <a:t>To ensure safety and security.</a:t>
            </a:r>
            <a:endParaRPr lang="en-US" dirty="0"/>
          </a:p>
        </p:txBody>
      </p:sp>
      <p:sp>
        <p:nvSpPr>
          <p:cNvPr id="4" name="Date Placeholder 3"/>
          <p:cNvSpPr>
            <a:spLocks noGrp="1"/>
          </p:cNvSpPr>
          <p:nvPr>
            <p:ph type="dt" sz="half" idx="10"/>
          </p:nvPr>
        </p:nvSpPr>
        <p:spPr/>
        <p:txBody>
          <a:bodyPr/>
          <a:lstStyle/>
          <a:p>
            <a:fld id="{5C6A9F75-7F35-4AA5-8319-C8C855CA49D1}" type="datetime1">
              <a:rPr lang="en-US" smtClean="0"/>
              <a:pPr/>
              <a:t>04/05/2017</a:t>
            </a:fld>
            <a:endParaRPr lang="en-US" dirty="0"/>
          </a:p>
        </p:txBody>
      </p:sp>
      <p:sp>
        <p:nvSpPr>
          <p:cNvPr id="5" name="Footer Placeholder 4"/>
          <p:cNvSpPr>
            <a:spLocks noGrp="1"/>
          </p:cNvSpPr>
          <p:nvPr>
            <p:ph type="ftr" sz="quarter" idx="11"/>
          </p:nvPr>
        </p:nvSpPr>
        <p:spPr/>
        <p:txBody>
          <a:bodyPr/>
          <a:lstStyle/>
          <a:p>
            <a:r>
              <a:rPr lang="en-US" dirty="0" smtClean="0"/>
              <a:t>BSCS-514 Computer Graphics</a:t>
            </a:r>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pPr/>
              <a:t>3</a:t>
            </a:fld>
            <a:endParaRPr lang="en-US" dirty="0"/>
          </a:p>
        </p:txBody>
      </p:sp>
    </p:spTree>
    <p:extLst>
      <p:ext uri="{BB962C8B-B14F-4D97-AF65-F5344CB8AC3E}">
        <p14:creationId xmlns:p14="http://schemas.microsoft.com/office/powerpoint/2010/main" val="20622980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Importance</a:t>
            </a:r>
            <a:endParaRPr lang="en-US" dirty="0"/>
          </a:p>
        </p:txBody>
      </p:sp>
      <p:sp>
        <p:nvSpPr>
          <p:cNvPr id="3" name="Content Placeholder 2"/>
          <p:cNvSpPr>
            <a:spLocks noGrp="1"/>
          </p:cNvSpPr>
          <p:nvPr>
            <p:ph idx="1"/>
          </p:nvPr>
        </p:nvSpPr>
        <p:spPr/>
        <p:txBody>
          <a:bodyPr/>
          <a:lstStyle/>
          <a:p>
            <a:r>
              <a:rPr lang="en-US" dirty="0" smtClean="0"/>
              <a:t>Organizations needed bio-metric system to protect their data from their competitors.</a:t>
            </a:r>
          </a:p>
          <a:p>
            <a:r>
              <a:rPr lang="en-US" dirty="0" smtClean="0"/>
              <a:t>Government  should have very strong system to combat identity fraud and security breaches, Secure confidential data, Reduce cost</a:t>
            </a:r>
          </a:p>
          <a:p>
            <a:r>
              <a:rPr lang="en-US" dirty="0" smtClean="0"/>
              <a:t>Biometrics is one of the rapidly growing fields in the information technology sector.</a:t>
            </a:r>
            <a:endParaRPr lang="en-US" dirty="0"/>
          </a:p>
        </p:txBody>
      </p:sp>
      <p:sp>
        <p:nvSpPr>
          <p:cNvPr id="4" name="Date Placeholder 3"/>
          <p:cNvSpPr>
            <a:spLocks noGrp="1"/>
          </p:cNvSpPr>
          <p:nvPr>
            <p:ph type="dt" sz="half" idx="10"/>
          </p:nvPr>
        </p:nvSpPr>
        <p:spPr/>
        <p:txBody>
          <a:bodyPr/>
          <a:lstStyle/>
          <a:p>
            <a:fld id="{5C6A9F75-7F35-4AA5-8319-C8C855CA49D1}" type="datetime1">
              <a:rPr lang="en-US" smtClean="0"/>
              <a:pPr/>
              <a:t>04/05/2017</a:t>
            </a:fld>
            <a:endParaRPr lang="en-US" dirty="0"/>
          </a:p>
        </p:txBody>
      </p:sp>
      <p:sp>
        <p:nvSpPr>
          <p:cNvPr id="5" name="Footer Placeholder 4"/>
          <p:cNvSpPr>
            <a:spLocks noGrp="1"/>
          </p:cNvSpPr>
          <p:nvPr>
            <p:ph type="ftr" sz="quarter" idx="11"/>
          </p:nvPr>
        </p:nvSpPr>
        <p:spPr/>
        <p:txBody>
          <a:bodyPr/>
          <a:lstStyle/>
          <a:p>
            <a:r>
              <a:rPr lang="en-US" dirty="0" smtClean="0"/>
              <a:t>BSCS-514 Computer Graphics</a:t>
            </a:r>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pPr/>
              <a:t>4</a:t>
            </a:fld>
            <a:endParaRPr lang="en-US" dirty="0"/>
          </a:p>
        </p:txBody>
      </p:sp>
    </p:spTree>
    <p:extLst>
      <p:ext uri="{BB962C8B-B14F-4D97-AF65-F5344CB8AC3E}">
        <p14:creationId xmlns:p14="http://schemas.microsoft.com/office/powerpoint/2010/main" val="31764907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Various Biometric Systems</a:t>
            </a:r>
            <a:endParaRPr lang="en-GB" dirty="0"/>
          </a:p>
        </p:txBody>
      </p:sp>
      <p:sp>
        <p:nvSpPr>
          <p:cNvPr id="3" name="Content Placeholder 2"/>
          <p:cNvSpPr>
            <a:spLocks noGrp="1"/>
          </p:cNvSpPr>
          <p:nvPr>
            <p:ph idx="1"/>
          </p:nvPr>
        </p:nvSpPr>
        <p:spPr/>
        <p:txBody>
          <a:bodyPr/>
          <a:lstStyle/>
          <a:p>
            <a:r>
              <a:rPr lang="en-US" dirty="0" smtClean="0"/>
              <a:t>Fingerprint – Uses the ridges and valleys pattern from the surface of the fingertip</a:t>
            </a:r>
          </a:p>
          <a:p>
            <a:r>
              <a:rPr lang="en-US" dirty="0" smtClean="0"/>
              <a:t>Iris Recognition – uses the iris unique patterns to do the matching</a:t>
            </a:r>
          </a:p>
          <a:p>
            <a:r>
              <a:rPr lang="en-US" dirty="0" smtClean="0"/>
              <a:t>Face characteristics – utilizes the facial features for the recognition.</a:t>
            </a:r>
          </a:p>
          <a:p>
            <a:r>
              <a:rPr lang="en-US" dirty="0" smtClean="0"/>
              <a:t>Hand Geometry-Use characteristics of hand.</a:t>
            </a:r>
          </a:p>
        </p:txBody>
      </p:sp>
      <p:sp>
        <p:nvSpPr>
          <p:cNvPr id="4" name="Date Placeholder 3"/>
          <p:cNvSpPr>
            <a:spLocks noGrp="1"/>
          </p:cNvSpPr>
          <p:nvPr>
            <p:ph type="dt" sz="half" idx="10"/>
          </p:nvPr>
        </p:nvSpPr>
        <p:spPr/>
        <p:txBody>
          <a:bodyPr/>
          <a:lstStyle/>
          <a:p>
            <a:fld id="{5C6A9F75-7F35-4AA5-8319-C8C855CA49D1}" type="datetime1">
              <a:rPr lang="en-US" smtClean="0"/>
              <a:pPr/>
              <a:t>04/05/2017</a:t>
            </a:fld>
            <a:endParaRPr lang="en-US"/>
          </a:p>
        </p:txBody>
      </p:sp>
      <p:sp>
        <p:nvSpPr>
          <p:cNvPr id="5" name="Footer Placeholder 4"/>
          <p:cNvSpPr>
            <a:spLocks noGrp="1"/>
          </p:cNvSpPr>
          <p:nvPr>
            <p:ph type="ftr" sz="quarter" idx="11"/>
          </p:nvPr>
        </p:nvSpPr>
        <p:spPr/>
        <p:txBody>
          <a:bodyPr/>
          <a:lstStyle/>
          <a:p>
            <a:r>
              <a:rPr lang="en-US" smtClean="0"/>
              <a:t>BSCS-514 Computer Graphics</a:t>
            </a:r>
            <a:endParaRPr lang="en-US"/>
          </a:p>
        </p:txBody>
      </p:sp>
      <p:sp>
        <p:nvSpPr>
          <p:cNvPr id="6" name="Slide Number Placeholder 5"/>
          <p:cNvSpPr>
            <a:spLocks noGrp="1"/>
          </p:cNvSpPr>
          <p:nvPr>
            <p:ph type="sldNum" sz="quarter" idx="12"/>
          </p:nvPr>
        </p:nvSpPr>
        <p:spPr/>
        <p:txBody>
          <a:bodyPr/>
          <a:lstStyle/>
          <a:p>
            <a:fld id="{69EAB374-37BD-4CEF-988D-F9935995E778}" type="slidenum">
              <a:rPr lang="en-US" smtClean="0"/>
              <a:pPr/>
              <a:t>5</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2910" y="500043"/>
            <a:ext cx="7772400" cy="857256"/>
          </a:xfrm>
        </p:spPr>
        <p:txBody>
          <a:bodyPr/>
          <a:lstStyle/>
          <a:p>
            <a:pPr algn="ctr"/>
            <a:r>
              <a:rPr lang="en-US" dirty="0" smtClean="0"/>
              <a:t>Data Acquisition</a:t>
            </a:r>
            <a:endParaRPr lang="en-US" dirty="0"/>
          </a:p>
        </p:txBody>
      </p:sp>
      <p:sp>
        <p:nvSpPr>
          <p:cNvPr id="4" name="Date Placeholder 3"/>
          <p:cNvSpPr>
            <a:spLocks noGrp="1"/>
          </p:cNvSpPr>
          <p:nvPr>
            <p:ph type="dt" sz="half" idx="10"/>
          </p:nvPr>
        </p:nvSpPr>
        <p:spPr/>
        <p:txBody>
          <a:bodyPr/>
          <a:lstStyle/>
          <a:p>
            <a:fld id="{E1BACC57-2F42-4A0A-ACC3-A3719E9BC830}" type="datetime1">
              <a:rPr lang="en-US" smtClean="0"/>
              <a:pPr/>
              <a:t>04/05/2017</a:t>
            </a:fld>
            <a:endParaRPr lang="en-US" dirty="0"/>
          </a:p>
        </p:txBody>
      </p:sp>
      <p:sp>
        <p:nvSpPr>
          <p:cNvPr id="5" name="Footer Placeholder 4"/>
          <p:cNvSpPr>
            <a:spLocks noGrp="1"/>
          </p:cNvSpPr>
          <p:nvPr>
            <p:ph type="ftr" sz="quarter" idx="11"/>
          </p:nvPr>
        </p:nvSpPr>
        <p:spPr/>
        <p:txBody>
          <a:bodyPr/>
          <a:lstStyle/>
          <a:p>
            <a:r>
              <a:rPr lang="en-US" dirty="0" smtClean="0"/>
              <a:t>BSCS-514 Computer Graphics</a:t>
            </a:r>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pPr/>
              <a:t>6</a:t>
            </a:fld>
            <a:endParaRPr lang="en-US" dirty="0"/>
          </a:p>
        </p:txBody>
      </p:sp>
      <p:sp>
        <p:nvSpPr>
          <p:cNvPr id="9" name="TextBox 8"/>
          <p:cNvSpPr txBox="1"/>
          <p:nvPr/>
        </p:nvSpPr>
        <p:spPr>
          <a:xfrm>
            <a:off x="500034" y="1500174"/>
            <a:ext cx="8286808" cy="2031325"/>
          </a:xfrm>
          <a:prstGeom prst="rect">
            <a:avLst/>
          </a:prstGeom>
          <a:noFill/>
        </p:spPr>
        <p:txBody>
          <a:bodyPr wrap="square" rtlCol="0">
            <a:spAutoFit/>
          </a:bodyPr>
          <a:lstStyle/>
          <a:p>
            <a:pPr>
              <a:buFont typeface="Arial" pitchFamily="34" charset="0"/>
              <a:buChar char="•"/>
            </a:pPr>
            <a:r>
              <a:rPr lang="en-US" dirty="0" smtClean="0"/>
              <a:t>There are two types of infrared images far-infrared(FIR) and the near infrared(NIR) imaging, Captured human bodies images in a non-harmful way is through near-infrared region.</a:t>
            </a:r>
          </a:p>
          <a:p>
            <a:pPr>
              <a:buFont typeface="Arial" pitchFamily="34" charset="0"/>
              <a:buChar char="•"/>
            </a:pPr>
            <a:endParaRPr lang="en-US" dirty="0" smtClean="0"/>
          </a:p>
          <a:p>
            <a:pPr>
              <a:buFont typeface="Arial" pitchFamily="34" charset="0"/>
              <a:buChar char="•"/>
            </a:pPr>
            <a:r>
              <a:rPr lang="en-US" dirty="0" smtClean="0"/>
              <a:t>Vein Scanner is the basic device that is used for vein scan. This device is capable to capture finger vein pattern. With the help of infrared </a:t>
            </a:r>
            <a:r>
              <a:rPr lang="en-US" dirty="0" err="1" smtClean="0"/>
              <a:t>leds</a:t>
            </a:r>
            <a:r>
              <a:rPr lang="en-US" dirty="0" smtClean="0"/>
              <a:t> which emits near infrared rays</a:t>
            </a:r>
            <a:endParaRPr lang="en-GB" dirty="0"/>
          </a:p>
        </p:txBody>
      </p:sp>
      <p:pic>
        <p:nvPicPr>
          <p:cNvPr id="10" name="Picture 9"/>
          <p:cNvPicPr/>
          <p:nvPr/>
        </p:nvPicPr>
        <p:blipFill>
          <a:blip r:embed="rId2"/>
          <a:stretch>
            <a:fillRect/>
          </a:stretch>
        </p:blipFill>
        <p:spPr>
          <a:xfrm>
            <a:off x="2000232" y="4071942"/>
            <a:ext cx="4676775" cy="1905000"/>
          </a:xfrm>
          <a:prstGeom prst="rect">
            <a:avLst/>
          </a:prstGeom>
        </p:spPr>
      </p:pic>
    </p:spTree>
    <p:extLst>
      <p:ext uri="{BB962C8B-B14F-4D97-AF65-F5344CB8AC3E}">
        <p14:creationId xmlns:p14="http://schemas.microsoft.com/office/powerpoint/2010/main" val="23054853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CEA7B96-A241-483D-9024-0F32ED47EE3F}" type="datetime1">
              <a:rPr lang="en-US" smtClean="0"/>
              <a:pPr/>
              <a:t>04/05/2017</a:t>
            </a:fld>
            <a:endParaRPr lang="en-US" dirty="0"/>
          </a:p>
        </p:txBody>
      </p:sp>
      <p:sp>
        <p:nvSpPr>
          <p:cNvPr id="3" name="Footer Placeholder 2"/>
          <p:cNvSpPr>
            <a:spLocks noGrp="1"/>
          </p:cNvSpPr>
          <p:nvPr>
            <p:ph type="ftr" sz="quarter" idx="11"/>
          </p:nvPr>
        </p:nvSpPr>
        <p:spPr/>
        <p:txBody>
          <a:bodyPr/>
          <a:lstStyle/>
          <a:p>
            <a:r>
              <a:rPr lang="en-US" dirty="0" smtClean="0"/>
              <a:t>BSCS-514 Computer Graphics</a:t>
            </a:r>
            <a:endParaRPr lang="en-US" dirty="0"/>
          </a:p>
        </p:txBody>
      </p:sp>
      <p:sp>
        <p:nvSpPr>
          <p:cNvPr id="4" name="Slide Number Placeholder 3"/>
          <p:cNvSpPr>
            <a:spLocks noGrp="1"/>
          </p:cNvSpPr>
          <p:nvPr>
            <p:ph type="sldNum" sz="quarter" idx="12"/>
          </p:nvPr>
        </p:nvSpPr>
        <p:spPr/>
        <p:txBody>
          <a:bodyPr/>
          <a:lstStyle/>
          <a:p>
            <a:fld id="{69EAB374-37BD-4CEF-988D-F9935995E778}" type="slidenum">
              <a:rPr lang="en-US" smtClean="0"/>
              <a:pPr/>
              <a:t>7</a:t>
            </a:fld>
            <a:endParaRPr lang="en-US" dirty="0"/>
          </a:p>
        </p:txBody>
      </p:sp>
      <p:sp>
        <p:nvSpPr>
          <p:cNvPr id="5" name="Title 1"/>
          <p:cNvSpPr txBox="1">
            <a:spLocks/>
          </p:cNvSpPr>
          <p:nvPr/>
        </p:nvSpPr>
        <p:spPr>
          <a:xfrm>
            <a:off x="642910" y="500043"/>
            <a:ext cx="7772400" cy="857256"/>
          </a:xfrm>
          <a:prstGeom prst="rect">
            <a:avLst/>
          </a:prstGeom>
        </p:spPr>
        <p:txBody>
          <a:bodyPr/>
          <a:lstStyle/>
          <a:p>
            <a:pPr marL="0" marR="0" lvl="0" indent="0" defTabSz="914400" rtl="0" eaLnBrk="1" fontAlgn="auto" latinLnBrk="0" hangingPunct="1">
              <a:lnSpc>
                <a:spcPct val="100000"/>
              </a:lnSpc>
              <a:spcBef>
                <a:spcPct val="0"/>
              </a:spcBef>
              <a:spcAft>
                <a:spcPts val="0"/>
              </a:spcAft>
              <a:buClrTx/>
              <a:buSzTx/>
              <a:buFontTx/>
              <a:buNone/>
              <a:tabLst/>
              <a:defRPr/>
            </a:pPr>
            <a:r>
              <a:rPr lang="en-US" sz="4400" dirty="0" smtClean="0">
                <a:latin typeface="+mj-lt"/>
                <a:ea typeface="+mj-ea"/>
                <a:cs typeface="+mj-cs"/>
              </a:rPr>
              <a:t>Cont…</a:t>
            </a:r>
          </a:p>
          <a:p>
            <a:pPr marL="0" marR="0" lvl="0" indent="0"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6" name="TextBox 5"/>
          <p:cNvSpPr txBox="1"/>
          <p:nvPr/>
        </p:nvSpPr>
        <p:spPr>
          <a:xfrm>
            <a:off x="642910" y="1428736"/>
            <a:ext cx="7858180" cy="738664"/>
          </a:xfrm>
          <a:prstGeom prst="rect">
            <a:avLst/>
          </a:prstGeom>
          <a:noFill/>
        </p:spPr>
        <p:txBody>
          <a:bodyPr wrap="square" rtlCol="0">
            <a:spAutoFit/>
          </a:bodyPr>
          <a:lstStyle/>
          <a:p>
            <a:r>
              <a:rPr lang="en-US" sz="2400" dirty="0" smtClean="0"/>
              <a:t>This actual diagram of vein scanner is </a:t>
            </a:r>
            <a:endParaRPr lang="en-GB" sz="2400" dirty="0" smtClean="0"/>
          </a:p>
          <a:p>
            <a:endParaRPr lang="en-GB" dirty="0"/>
          </a:p>
        </p:txBody>
      </p:sp>
      <p:sp>
        <p:nvSpPr>
          <p:cNvPr id="23554" name="Rectangle 2"/>
          <p:cNvSpPr>
            <a:spLocks noChangeArrowheads="1"/>
          </p:cNvSpPr>
          <p:nvPr/>
        </p:nvSpPr>
        <p:spPr bwMode="auto">
          <a:xfrm>
            <a:off x="0" y="-94565"/>
            <a:ext cx="184731" cy="64633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itchFamily="34" charset="0"/>
              <a:cs typeface="Arial" pitchFamily="34" charset="0"/>
            </a:endParaRPr>
          </a:p>
        </p:txBody>
      </p:sp>
      <p:pic>
        <p:nvPicPr>
          <p:cNvPr id="23553" name="Picture 1" descr="VeinScanner"/>
          <p:cNvPicPr>
            <a:picLocks noChangeAspect="1" noChangeArrowheads="1"/>
          </p:cNvPicPr>
          <p:nvPr/>
        </p:nvPicPr>
        <p:blipFill>
          <a:blip r:embed="rId2"/>
          <a:srcRect/>
          <a:stretch>
            <a:fillRect/>
          </a:stretch>
        </p:blipFill>
        <p:spPr bwMode="auto">
          <a:xfrm>
            <a:off x="3000364" y="2143116"/>
            <a:ext cx="2543175" cy="2543175"/>
          </a:xfrm>
          <a:prstGeom prst="rect">
            <a:avLst/>
          </a:prstGeom>
          <a:noFill/>
        </p:spPr>
      </p:pic>
    </p:spTree>
    <p:extLst>
      <p:ext uri="{BB962C8B-B14F-4D97-AF65-F5344CB8AC3E}">
        <p14:creationId xmlns:p14="http://schemas.microsoft.com/office/powerpoint/2010/main" val="28583498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47D607-3A66-4B83-AD75-44BC753E2FC2}" type="datetime1">
              <a:rPr lang="en-US" smtClean="0"/>
              <a:pPr/>
              <a:t>04/05/2017</a:t>
            </a:fld>
            <a:endParaRPr lang="en-US" dirty="0"/>
          </a:p>
        </p:txBody>
      </p:sp>
      <p:sp>
        <p:nvSpPr>
          <p:cNvPr id="3" name="Footer Placeholder 2"/>
          <p:cNvSpPr>
            <a:spLocks noGrp="1"/>
          </p:cNvSpPr>
          <p:nvPr>
            <p:ph type="ftr" sz="quarter" idx="11"/>
          </p:nvPr>
        </p:nvSpPr>
        <p:spPr/>
        <p:txBody>
          <a:bodyPr/>
          <a:lstStyle/>
          <a:p>
            <a:r>
              <a:rPr lang="en-US" dirty="0"/>
              <a:t>BSCS-621 Topic of Current Interest</a:t>
            </a:r>
          </a:p>
          <a:p>
            <a:endParaRPr lang="en-US" dirty="0"/>
          </a:p>
        </p:txBody>
      </p:sp>
      <p:sp>
        <p:nvSpPr>
          <p:cNvPr id="4" name="Slide Number Placeholder 3"/>
          <p:cNvSpPr>
            <a:spLocks noGrp="1"/>
          </p:cNvSpPr>
          <p:nvPr>
            <p:ph type="sldNum" sz="quarter" idx="12"/>
          </p:nvPr>
        </p:nvSpPr>
        <p:spPr/>
        <p:txBody>
          <a:bodyPr/>
          <a:lstStyle/>
          <a:p>
            <a:fld id="{69EAB374-37BD-4CEF-988D-F9935995E778}" type="slidenum">
              <a:rPr lang="en-US" smtClean="0"/>
              <a:pPr/>
              <a:t>8</a:t>
            </a:fld>
            <a:endParaRPr lang="en-US" dirty="0"/>
          </a:p>
        </p:txBody>
      </p:sp>
      <p:sp>
        <p:nvSpPr>
          <p:cNvPr id="18" name="AutoShape 4"/>
          <p:cNvSpPr>
            <a:spLocks noChangeArrowheads="1"/>
          </p:cNvSpPr>
          <p:nvPr/>
        </p:nvSpPr>
        <p:spPr bwMode="auto">
          <a:xfrm>
            <a:off x="3643306" y="500041"/>
            <a:ext cx="1857375" cy="542925"/>
          </a:xfrm>
          <a:prstGeom prst="flowChartAlternateProcess">
            <a:avLst/>
          </a:prstGeom>
          <a:solidFill>
            <a:srgbClr val="000000"/>
          </a:solidFill>
          <a:ln w="38100">
            <a:solidFill>
              <a:srgbClr val="F2F2F2"/>
            </a:solidFill>
            <a:miter lim="800000"/>
            <a:headEnd/>
            <a:tailEnd/>
          </a:ln>
          <a:effectLst>
            <a:outerShdw dist="28398" dir="3806097" algn="ctr" rotWithShape="0">
              <a:srgbClr val="7F7F7F">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defRPr/>
            </a:pPr>
            <a:r>
              <a:rPr kumimoji="0" lang="en-GB" sz="1800" b="1" i="0" u="none" strike="noStrike" kern="0" cap="none" spc="0" normalizeH="0" baseline="0" noProof="0" dirty="0" smtClean="0">
                <a:ln>
                  <a:noFill/>
                </a:ln>
                <a:solidFill>
                  <a:sysClr val="window" lastClr="FFFFFF"/>
                </a:solidFill>
                <a:effectLst/>
                <a:uLnTx/>
                <a:uFillTx/>
                <a:latin typeface="Calibri" pitchFamily="34" charset="0"/>
                <a:cs typeface="Arial" pitchFamily="34" charset="0"/>
              </a:rPr>
              <a:t>Input  Image </a:t>
            </a:r>
            <a:endParaRPr kumimoji="0" lang="en-US" sz="1800" b="0" i="0" u="none" strike="noStrike" kern="0" cap="none" spc="0" normalizeH="0" baseline="0" noProof="0" dirty="0" smtClean="0">
              <a:ln>
                <a:noFill/>
              </a:ln>
              <a:solidFill>
                <a:sysClr val="window" lastClr="FFFFFF"/>
              </a:solidFill>
              <a:effectLst/>
              <a:uLnTx/>
              <a:uFillTx/>
              <a:latin typeface="Arial" pitchFamily="34" charset="0"/>
              <a:cs typeface="Arial" pitchFamily="34" charset="0"/>
            </a:endParaRPr>
          </a:p>
        </p:txBody>
      </p:sp>
      <p:sp>
        <p:nvSpPr>
          <p:cNvPr id="19" name="Rectangle 5"/>
          <p:cNvSpPr>
            <a:spLocks noChangeArrowheads="1"/>
          </p:cNvSpPr>
          <p:nvPr/>
        </p:nvSpPr>
        <p:spPr bwMode="auto">
          <a:xfrm>
            <a:off x="3571868" y="1500174"/>
            <a:ext cx="1928826" cy="500066"/>
          </a:xfrm>
          <a:prstGeom prst="rect">
            <a:avLst/>
          </a:prstGeom>
          <a:solidFill>
            <a:srgbClr val="000000"/>
          </a:solidFill>
          <a:ln w="38100">
            <a:solidFill>
              <a:srgbClr val="FFFFFF"/>
            </a:solidFill>
            <a:miter lim="800000"/>
            <a:headEnd/>
            <a:tailEnd/>
          </a:ln>
          <a:effectLst>
            <a:outerShdw dist="28398" dir="3806097" algn="ctr" rotWithShape="0">
              <a:srgbClr val="7F7F7F">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defRPr/>
            </a:pPr>
            <a:r>
              <a:rPr kumimoji="0" lang="en-GB" sz="1600" b="1" i="0" u="none" strike="noStrike" kern="0" cap="none" spc="0" normalizeH="0" baseline="0" noProof="0" dirty="0" smtClean="0">
                <a:ln>
                  <a:noFill/>
                </a:ln>
                <a:solidFill>
                  <a:sysClr val="window" lastClr="FFFFFF"/>
                </a:solidFill>
                <a:effectLst/>
                <a:uLnTx/>
                <a:uFillTx/>
                <a:latin typeface="Calibri" pitchFamily="34" charset="0"/>
                <a:cs typeface="Arial" pitchFamily="34" charset="0"/>
              </a:rPr>
              <a:t>Normalization</a:t>
            </a:r>
            <a:endParaRPr kumimoji="0" lang="en-US" sz="1800" b="0" i="0" u="none" strike="noStrike" kern="0" cap="none" spc="0" normalizeH="0" baseline="0" noProof="0" dirty="0" smtClean="0">
              <a:ln>
                <a:noFill/>
              </a:ln>
              <a:solidFill>
                <a:sysClr val="window" lastClr="FFFFFF"/>
              </a:solidFill>
              <a:effectLst/>
              <a:uLnTx/>
              <a:uFillTx/>
              <a:latin typeface="Arial" pitchFamily="34" charset="0"/>
              <a:cs typeface="Arial" pitchFamily="34" charset="0"/>
            </a:endParaRPr>
          </a:p>
        </p:txBody>
      </p:sp>
      <p:sp>
        <p:nvSpPr>
          <p:cNvPr id="20" name="AutoShape 6"/>
          <p:cNvSpPr>
            <a:spLocks noChangeArrowheads="1"/>
          </p:cNvSpPr>
          <p:nvPr/>
        </p:nvSpPr>
        <p:spPr bwMode="auto">
          <a:xfrm>
            <a:off x="4500562" y="1071546"/>
            <a:ext cx="142875" cy="357190"/>
          </a:xfrm>
          <a:prstGeom prst="downArrow">
            <a:avLst>
              <a:gd name="adj1" fmla="val 50000"/>
              <a:gd name="adj2" fmla="val 50806"/>
            </a:avLst>
          </a:prstGeom>
          <a:solidFill>
            <a:srgbClr val="FFFFFF"/>
          </a:solidFill>
          <a:ln w="63500" cmpd="thickThin">
            <a:solidFill>
              <a:srgbClr val="000000"/>
            </a:solidFill>
            <a:miter lim="800000"/>
            <a:headEnd/>
            <a:tailEnd/>
          </a:ln>
          <a:effectLst/>
        </p:spPr>
        <p:txBody>
          <a:bodyPr vert="eaVert"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1" name="Rectangle 7"/>
          <p:cNvSpPr>
            <a:spLocks noChangeArrowheads="1"/>
          </p:cNvSpPr>
          <p:nvPr/>
        </p:nvSpPr>
        <p:spPr bwMode="auto">
          <a:xfrm>
            <a:off x="3571868" y="2571744"/>
            <a:ext cx="1990725" cy="428628"/>
          </a:xfrm>
          <a:prstGeom prst="rect">
            <a:avLst/>
          </a:prstGeom>
          <a:solidFill>
            <a:srgbClr val="000000"/>
          </a:solidFill>
          <a:ln w="38100">
            <a:solidFill>
              <a:srgbClr val="F2F2F2"/>
            </a:solidFill>
            <a:miter lim="800000"/>
            <a:headEnd/>
            <a:tailEnd/>
          </a:ln>
          <a:effectLst>
            <a:outerShdw dist="28398" dir="3806097" algn="ctr" rotWithShape="0">
              <a:srgbClr val="7F7F7F">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defRPr/>
            </a:pPr>
            <a:r>
              <a:rPr kumimoji="0" lang="en-GB" sz="1600" b="1" i="0" u="none" strike="noStrike" kern="0" cap="none" spc="0" normalizeH="0" baseline="0" noProof="0" dirty="0" smtClean="0">
                <a:ln>
                  <a:noFill/>
                </a:ln>
                <a:solidFill>
                  <a:sysClr val="window" lastClr="FFFFFF"/>
                </a:solidFill>
                <a:effectLst/>
                <a:uLnTx/>
                <a:uFillTx/>
                <a:latin typeface="Calibri" pitchFamily="34" charset="0"/>
                <a:cs typeface="Arial" pitchFamily="34" charset="0"/>
              </a:rPr>
              <a:t>Extraction</a:t>
            </a:r>
            <a:endParaRPr kumimoji="0" lang="en-US" sz="1800" b="0" i="0" u="none" strike="noStrike" kern="0" cap="none" spc="0" normalizeH="0" baseline="0" noProof="0" dirty="0" smtClean="0">
              <a:ln>
                <a:noFill/>
              </a:ln>
              <a:solidFill>
                <a:sysClr val="window" lastClr="FFFFFF"/>
              </a:solidFill>
              <a:effectLst/>
              <a:uLnTx/>
              <a:uFillTx/>
              <a:latin typeface="Arial" pitchFamily="34" charset="0"/>
              <a:cs typeface="Arial" pitchFamily="34" charset="0"/>
            </a:endParaRPr>
          </a:p>
        </p:txBody>
      </p:sp>
      <p:sp>
        <p:nvSpPr>
          <p:cNvPr id="22" name="AutoShape 8"/>
          <p:cNvSpPr>
            <a:spLocks noChangeArrowheads="1"/>
          </p:cNvSpPr>
          <p:nvPr/>
        </p:nvSpPr>
        <p:spPr bwMode="auto">
          <a:xfrm>
            <a:off x="4500562" y="2071678"/>
            <a:ext cx="142876" cy="428628"/>
          </a:xfrm>
          <a:prstGeom prst="downArrow">
            <a:avLst>
              <a:gd name="adj1" fmla="val 50000"/>
              <a:gd name="adj2" fmla="val 50000"/>
            </a:avLst>
          </a:prstGeom>
          <a:solidFill>
            <a:srgbClr val="FFFFFF"/>
          </a:solidFill>
          <a:ln w="63500" cmpd="thickThin">
            <a:solidFill>
              <a:srgbClr val="000000"/>
            </a:solidFill>
            <a:miter lim="800000"/>
            <a:headEnd/>
            <a:tailEnd/>
          </a:ln>
          <a:effectLst/>
        </p:spPr>
        <p:txBody>
          <a:bodyPr vert="eaVert"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3" name="AutoShape 9"/>
          <p:cNvSpPr>
            <a:spLocks noChangeArrowheads="1"/>
          </p:cNvSpPr>
          <p:nvPr/>
        </p:nvSpPr>
        <p:spPr bwMode="auto">
          <a:xfrm>
            <a:off x="3714744" y="3857628"/>
            <a:ext cx="1771651" cy="900113"/>
          </a:xfrm>
          <a:prstGeom prst="diamond">
            <a:avLst/>
          </a:prstGeom>
          <a:solidFill>
            <a:srgbClr val="000000"/>
          </a:solidFill>
          <a:ln w="38100">
            <a:solidFill>
              <a:srgbClr val="F2F2F2"/>
            </a:solidFill>
            <a:miter lim="800000"/>
            <a:headEnd/>
            <a:tailEnd/>
          </a:ln>
          <a:effectLst>
            <a:outerShdw dist="28398" dir="3806097" algn="ctr" rotWithShape="0">
              <a:srgbClr val="7F7F7F">
                <a:alpha val="50000"/>
              </a:srgbClr>
            </a:outerShdw>
          </a:effectLst>
        </p:spPr>
        <p:txBody>
          <a:bodyPr vert="horz" wrap="square" lIns="91440" tIns="45720" rIns="91440" bIns="45720" numCol="1" anchor="t" anchorCtr="0" compatLnSpc="1">
            <a:prstTxWarp prst="textNoShape">
              <a:avLst/>
            </a:prstTxWarp>
          </a:bodyPr>
          <a:lstStyle/>
          <a:p>
            <a:pPr marL="0" marR="0" lvl="0" indent="0" algn="just" defTabSz="914400" rtl="0" eaLnBrk="1" fontAlgn="base" latinLnBrk="0" hangingPunct="1">
              <a:lnSpc>
                <a:spcPct val="100000"/>
              </a:lnSpc>
              <a:spcBef>
                <a:spcPct val="0"/>
              </a:spcBef>
              <a:spcAft>
                <a:spcPts val="1000"/>
              </a:spcAft>
              <a:buClrTx/>
              <a:buSzTx/>
              <a:buFontTx/>
              <a:buNone/>
              <a:tabLst/>
              <a:defRPr/>
            </a:pPr>
            <a:r>
              <a:rPr kumimoji="0" lang="en-GB" sz="1400" b="1" i="0" u="none" strike="noStrike" kern="0" cap="none" spc="0" normalizeH="0" baseline="0" noProof="0" dirty="0" smtClean="0">
                <a:ln>
                  <a:noFill/>
                </a:ln>
                <a:solidFill>
                  <a:sysClr val="window" lastClr="FFFFFF"/>
                </a:solidFill>
                <a:effectLst/>
                <a:uLnTx/>
                <a:uFillTx/>
                <a:latin typeface="Calibri" pitchFamily="34" charset="0"/>
                <a:cs typeface="Arial" pitchFamily="34" charset="0"/>
              </a:rPr>
              <a:t>Matching</a:t>
            </a:r>
            <a:endParaRPr kumimoji="0" lang="en-US" sz="1400" b="0" i="0" u="none" strike="noStrike" kern="0" cap="none" spc="0" normalizeH="0" baseline="0" noProof="0" dirty="0" smtClean="0">
              <a:ln>
                <a:noFill/>
              </a:ln>
              <a:solidFill>
                <a:sysClr val="window" lastClr="FFFFFF"/>
              </a:solidFill>
              <a:effectLst/>
              <a:uLnTx/>
              <a:uFillTx/>
              <a:latin typeface="Arial" pitchFamily="34" charset="0"/>
              <a:cs typeface="Arial" pitchFamily="34" charset="0"/>
            </a:endParaRPr>
          </a:p>
        </p:txBody>
      </p:sp>
      <p:sp>
        <p:nvSpPr>
          <p:cNvPr id="24" name="AutoShape 10"/>
          <p:cNvSpPr>
            <a:spLocks noChangeArrowheads="1"/>
          </p:cNvSpPr>
          <p:nvPr/>
        </p:nvSpPr>
        <p:spPr bwMode="auto">
          <a:xfrm>
            <a:off x="4500562" y="3071810"/>
            <a:ext cx="166693" cy="600075"/>
          </a:xfrm>
          <a:prstGeom prst="downArrow">
            <a:avLst>
              <a:gd name="adj1" fmla="val 50000"/>
              <a:gd name="adj2" fmla="val 46324"/>
            </a:avLst>
          </a:prstGeom>
          <a:solidFill>
            <a:srgbClr val="FFFFFF"/>
          </a:solidFill>
          <a:ln w="63500" cmpd="thickThin">
            <a:solidFill>
              <a:srgbClr val="000000"/>
            </a:solidFill>
            <a:miter lim="800000"/>
            <a:headEnd/>
            <a:tailEnd/>
          </a:ln>
          <a:effectLst/>
        </p:spPr>
        <p:txBody>
          <a:bodyPr vert="eaVert"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5" name="AutoShape 11"/>
          <p:cNvSpPr>
            <a:spLocks noChangeArrowheads="1"/>
          </p:cNvSpPr>
          <p:nvPr/>
        </p:nvSpPr>
        <p:spPr bwMode="auto">
          <a:xfrm>
            <a:off x="2786050" y="4214818"/>
            <a:ext cx="752475" cy="223835"/>
          </a:xfrm>
          <a:prstGeom prst="rightArrow">
            <a:avLst>
              <a:gd name="adj1" fmla="val 50000"/>
              <a:gd name="adj2" fmla="val 58088"/>
            </a:avLst>
          </a:prstGeom>
          <a:solidFill>
            <a:srgbClr val="FFFFFF"/>
          </a:solidFill>
          <a:ln w="63500" cmpd="thickThin">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6" name="AutoShape 12"/>
          <p:cNvSpPr>
            <a:spLocks noChangeArrowheads="1"/>
          </p:cNvSpPr>
          <p:nvPr/>
        </p:nvSpPr>
        <p:spPr bwMode="auto">
          <a:xfrm>
            <a:off x="4500562" y="4857760"/>
            <a:ext cx="166693" cy="619125"/>
          </a:xfrm>
          <a:prstGeom prst="downArrow">
            <a:avLst>
              <a:gd name="adj1" fmla="val 50000"/>
              <a:gd name="adj2" fmla="val 49242"/>
            </a:avLst>
          </a:prstGeom>
          <a:solidFill>
            <a:srgbClr val="FFFFFF"/>
          </a:solidFill>
          <a:ln w="63500" cmpd="thickThin">
            <a:solidFill>
              <a:srgbClr val="000000"/>
            </a:solidFill>
            <a:miter lim="800000"/>
            <a:headEnd/>
            <a:tailEnd/>
          </a:ln>
          <a:effectLst/>
        </p:spPr>
        <p:txBody>
          <a:bodyPr vert="eaVert"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7" name="AutoShape 13"/>
          <p:cNvSpPr>
            <a:spLocks noChangeArrowheads="1"/>
          </p:cNvSpPr>
          <p:nvPr/>
        </p:nvSpPr>
        <p:spPr bwMode="auto">
          <a:xfrm>
            <a:off x="5643570" y="4214818"/>
            <a:ext cx="657225" cy="223834"/>
          </a:xfrm>
          <a:prstGeom prst="rightArrow">
            <a:avLst>
              <a:gd name="adj1" fmla="val 50000"/>
              <a:gd name="adj2" fmla="val 50735"/>
            </a:avLst>
          </a:prstGeom>
          <a:solidFill>
            <a:srgbClr val="FFFFFF"/>
          </a:solidFill>
          <a:ln w="63500" cmpd="thickThin">
            <a:solidFill>
              <a:srgbClr val="000000"/>
            </a:solidFill>
            <a:miter lim="800000"/>
            <a:headEnd/>
            <a:tailEnd/>
          </a:ln>
          <a:effec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ysClr val="windowText" lastClr="000000"/>
              </a:solidFill>
              <a:effectLst/>
              <a:uLnTx/>
              <a:uFillTx/>
            </a:endParaRPr>
          </a:p>
        </p:txBody>
      </p:sp>
      <p:sp>
        <p:nvSpPr>
          <p:cNvPr id="28" name="AutoShape 19"/>
          <p:cNvSpPr>
            <a:spLocks noChangeArrowheads="1"/>
          </p:cNvSpPr>
          <p:nvPr/>
        </p:nvSpPr>
        <p:spPr bwMode="auto">
          <a:xfrm>
            <a:off x="1357290" y="3643314"/>
            <a:ext cx="1181100" cy="1171575"/>
          </a:xfrm>
          <a:prstGeom prst="flowChartMagneticDisk">
            <a:avLst/>
          </a:prstGeom>
          <a:solidFill>
            <a:srgbClr val="000000"/>
          </a:solidFill>
          <a:ln w="38100">
            <a:solidFill>
              <a:srgbClr val="F2F2F2"/>
            </a:solidFill>
            <a:round/>
            <a:headEnd/>
            <a:tailEnd/>
          </a:ln>
          <a:effectLst>
            <a:outerShdw dist="28398" dir="3806097" algn="ctr" rotWithShape="0">
              <a:srgbClr val="7F7F7F">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defRPr/>
            </a:pPr>
            <a:r>
              <a:rPr kumimoji="0" lang="en-GB" sz="1400" b="1" i="0" u="none" strike="noStrike" kern="0" cap="none" spc="0" normalizeH="0" baseline="0" noProof="0" dirty="0" smtClean="0">
                <a:ln>
                  <a:noFill/>
                </a:ln>
                <a:solidFill>
                  <a:sysClr val="window" lastClr="FFFFFF"/>
                </a:solidFill>
                <a:effectLst/>
                <a:uLnTx/>
                <a:uFillTx/>
                <a:latin typeface="Calibri" pitchFamily="34" charset="0"/>
                <a:cs typeface="Arial" pitchFamily="34" charset="0"/>
              </a:rPr>
              <a:t>Featured Templates</a:t>
            </a:r>
            <a:endParaRPr kumimoji="0" lang="en-US" sz="1800" b="0" i="0" u="none" strike="noStrike" kern="0" cap="none" spc="0" normalizeH="0" baseline="0" noProof="0" dirty="0" smtClean="0">
              <a:ln>
                <a:noFill/>
              </a:ln>
              <a:solidFill>
                <a:sysClr val="window" lastClr="FFFFFF"/>
              </a:solidFill>
              <a:effectLst/>
              <a:uLnTx/>
              <a:uFillTx/>
              <a:latin typeface="Arial" pitchFamily="34" charset="0"/>
              <a:cs typeface="Arial" pitchFamily="34" charset="0"/>
            </a:endParaRPr>
          </a:p>
        </p:txBody>
      </p:sp>
      <p:sp>
        <p:nvSpPr>
          <p:cNvPr id="29" name="AutoShape 23"/>
          <p:cNvSpPr>
            <a:spLocks noChangeArrowheads="1"/>
          </p:cNvSpPr>
          <p:nvPr/>
        </p:nvSpPr>
        <p:spPr bwMode="auto">
          <a:xfrm>
            <a:off x="3857620" y="5500702"/>
            <a:ext cx="1495425" cy="523875"/>
          </a:xfrm>
          <a:prstGeom prst="flowChartAlternateProcess">
            <a:avLst/>
          </a:prstGeom>
          <a:solidFill>
            <a:srgbClr val="000000"/>
          </a:solidFill>
          <a:ln w="38100">
            <a:solidFill>
              <a:srgbClr val="F2F2F2"/>
            </a:solidFill>
            <a:miter lim="800000"/>
            <a:headEnd/>
            <a:tailEnd/>
          </a:ln>
          <a:effectLst>
            <a:outerShdw dist="28398" dir="3806097" algn="ctr" rotWithShape="0">
              <a:srgbClr val="7F7F7F">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defRPr/>
            </a:pPr>
            <a:r>
              <a:rPr kumimoji="0" lang="en-GB" sz="1600" b="1" i="0" u="none" strike="noStrike" kern="0" cap="none" spc="0" normalizeH="0" baseline="0" noProof="0" dirty="0" smtClean="0">
                <a:ln>
                  <a:noFill/>
                </a:ln>
                <a:solidFill>
                  <a:sysClr val="window" lastClr="FFFFFF"/>
                </a:solidFill>
                <a:effectLst/>
                <a:uLnTx/>
                <a:uFillTx/>
                <a:latin typeface="Calibri" pitchFamily="34" charset="0"/>
                <a:cs typeface="Arial" pitchFamily="34" charset="0"/>
              </a:rPr>
              <a:t>Accept</a:t>
            </a:r>
            <a:endParaRPr kumimoji="0" lang="en-US" sz="1800" b="0" i="0" u="none" strike="noStrike" kern="0" cap="none" spc="0" normalizeH="0" baseline="0" noProof="0" dirty="0" smtClean="0">
              <a:ln>
                <a:noFill/>
              </a:ln>
              <a:solidFill>
                <a:sysClr val="window" lastClr="FFFFFF"/>
              </a:solidFill>
              <a:effectLst/>
              <a:uLnTx/>
              <a:uFillTx/>
              <a:latin typeface="Arial" pitchFamily="34" charset="0"/>
              <a:cs typeface="Arial" pitchFamily="34" charset="0"/>
            </a:endParaRPr>
          </a:p>
        </p:txBody>
      </p:sp>
      <p:sp>
        <p:nvSpPr>
          <p:cNvPr id="30" name="AutoShape 25"/>
          <p:cNvSpPr>
            <a:spLocks noChangeArrowheads="1"/>
          </p:cNvSpPr>
          <p:nvPr/>
        </p:nvSpPr>
        <p:spPr bwMode="auto">
          <a:xfrm>
            <a:off x="6429388" y="4071942"/>
            <a:ext cx="1371600" cy="495300"/>
          </a:xfrm>
          <a:prstGeom prst="flowChartAlternateProcess">
            <a:avLst/>
          </a:prstGeom>
          <a:solidFill>
            <a:srgbClr val="000000"/>
          </a:solidFill>
          <a:ln w="38100">
            <a:solidFill>
              <a:srgbClr val="F2F2F2"/>
            </a:solidFill>
            <a:miter lim="800000"/>
            <a:headEnd/>
            <a:tailEnd/>
          </a:ln>
          <a:effectLst>
            <a:outerShdw dist="28398" dir="3806097" algn="ctr" rotWithShape="0">
              <a:srgbClr val="7F7F7F">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ts val="1000"/>
              </a:spcAft>
              <a:buClrTx/>
              <a:buSzTx/>
              <a:buFontTx/>
              <a:buNone/>
              <a:tabLst/>
              <a:defRPr/>
            </a:pPr>
            <a:r>
              <a:rPr kumimoji="0" lang="en-GB" sz="1400" b="1" i="0" u="none" strike="noStrike" kern="0" cap="none" spc="0" normalizeH="0" baseline="0" noProof="0" dirty="0" smtClean="0">
                <a:ln>
                  <a:noFill/>
                </a:ln>
                <a:solidFill>
                  <a:sysClr val="window" lastClr="FFFFFF"/>
                </a:solidFill>
                <a:effectLst/>
                <a:uLnTx/>
                <a:uFillTx/>
                <a:latin typeface="Calibri" pitchFamily="34" charset="0"/>
                <a:cs typeface="Arial" pitchFamily="34" charset="0"/>
              </a:rPr>
              <a:t>Reject</a:t>
            </a:r>
            <a:endParaRPr kumimoji="0" lang="en-US" sz="1800" b="0" i="0" u="none" strike="noStrike" kern="0" cap="none" spc="0" normalizeH="0" baseline="0" noProof="0" dirty="0" smtClean="0">
              <a:ln>
                <a:noFill/>
              </a:ln>
              <a:solidFill>
                <a:sysClr val="window" lastClr="FFFFFF"/>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42021882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472" y="285728"/>
            <a:ext cx="7772400" cy="1362075"/>
          </a:xfrm>
        </p:spPr>
        <p:txBody>
          <a:bodyPr/>
          <a:lstStyle/>
          <a:p>
            <a:pPr algn="ctr"/>
            <a:r>
              <a:rPr lang="en-US" dirty="0" smtClean="0"/>
              <a:t>Block Diagram</a:t>
            </a:r>
            <a:br>
              <a:rPr lang="en-US" dirty="0" smtClean="0"/>
            </a:br>
            <a:endParaRPr lang="en-US" dirty="0"/>
          </a:p>
        </p:txBody>
      </p:sp>
      <p:sp>
        <p:nvSpPr>
          <p:cNvPr id="4" name="Date Placeholder 3"/>
          <p:cNvSpPr>
            <a:spLocks noGrp="1"/>
          </p:cNvSpPr>
          <p:nvPr>
            <p:ph type="dt" sz="half" idx="10"/>
          </p:nvPr>
        </p:nvSpPr>
        <p:spPr/>
        <p:txBody>
          <a:bodyPr/>
          <a:lstStyle/>
          <a:p>
            <a:fld id="{E8609354-5019-4DAD-9662-C2ECB797CA94}" type="datetime1">
              <a:rPr lang="en-US" smtClean="0"/>
              <a:pPr/>
              <a:t>04/05/2017</a:t>
            </a:fld>
            <a:endParaRPr lang="en-US" dirty="0"/>
          </a:p>
        </p:txBody>
      </p:sp>
      <p:sp>
        <p:nvSpPr>
          <p:cNvPr id="5" name="Footer Placeholder 4"/>
          <p:cNvSpPr>
            <a:spLocks noGrp="1"/>
          </p:cNvSpPr>
          <p:nvPr>
            <p:ph type="ftr" sz="quarter" idx="11"/>
          </p:nvPr>
        </p:nvSpPr>
        <p:spPr/>
        <p:txBody>
          <a:bodyPr/>
          <a:lstStyle/>
          <a:p>
            <a:r>
              <a:rPr lang="en-US" dirty="0" smtClean="0"/>
              <a:t>BSCS-621 Topic of Current Interest</a:t>
            </a:r>
            <a:endParaRPr lang="en-US" dirty="0"/>
          </a:p>
        </p:txBody>
      </p:sp>
      <p:sp>
        <p:nvSpPr>
          <p:cNvPr id="6" name="Slide Number Placeholder 5"/>
          <p:cNvSpPr>
            <a:spLocks noGrp="1"/>
          </p:cNvSpPr>
          <p:nvPr>
            <p:ph type="sldNum" sz="quarter" idx="12"/>
          </p:nvPr>
        </p:nvSpPr>
        <p:spPr/>
        <p:txBody>
          <a:bodyPr/>
          <a:lstStyle/>
          <a:p>
            <a:fld id="{69EAB374-37BD-4CEF-988D-F9935995E778}" type="slidenum">
              <a:rPr lang="en-US" smtClean="0"/>
              <a:pPr/>
              <a:t>9</a:t>
            </a:fld>
            <a:endParaRPr lang="en-US" dirty="0"/>
          </a:p>
        </p:txBody>
      </p:sp>
      <p:pic>
        <p:nvPicPr>
          <p:cNvPr id="9" name="Picture 2"/>
          <p:cNvPicPr>
            <a:picLocks noChangeAspect="1" noChangeArrowheads="1"/>
          </p:cNvPicPr>
          <p:nvPr/>
        </p:nvPicPr>
        <p:blipFill>
          <a:blip r:embed="rId2"/>
          <a:srcRect/>
          <a:stretch>
            <a:fillRect/>
          </a:stretch>
        </p:blipFill>
        <p:spPr bwMode="auto">
          <a:xfrm>
            <a:off x="714348" y="1428737"/>
            <a:ext cx="2357454" cy="1154834"/>
          </a:xfrm>
          <a:prstGeom prst="rect">
            <a:avLst/>
          </a:prstGeom>
          <a:noFill/>
          <a:ln w="9525">
            <a:noFill/>
            <a:miter lim="800000"/>
            <a:headEnd/>
            <a:tailEnd/>
          </a:ln>
          <a:effectLst/>
        </p:spPr>
      </p:pic>
      <p:pic>
        <p:nvPicPr>
          <p:cNvPr id="10" name="Picture 9" descr="C:\Users\user\Desktop\FYP\imagProcessing\ResPic\Send\Orginal.jpg"/>
          <p:cNvPicPr/>
          <p:nvPr/>
        </p:nvPicPr>
        <p:blipFill>
          <a:blip r:embed="rId3">
            <a:extLst>
              <a:ext uri="{28A0092B-C50C-407E-A947-70E740481C1C}">
                <a14:useLocalDpi xmlns:a14="http://schemas.microsoft.com/office/drawing/2010/main" val="0"/>
              </a:ext>
            </a:extLst>
          </a:blip>
          <a:srcRect/>
          <a:stretch>
            <a:fillRect/>
          </a:stretch>
        </p:blipFill>
        <p:spPr bwMode="auto">
          <a:xfrm>
            <a:off x="4000496" y="1357298"/>
            <a:ext cx="1428760" cy="1643074"/>
          </a:xfrm>
          <a:prstGeom prst="rect">
            <a:avLst/>
          </a:prstGeom>
          <a:noFill/>
          <a:ln>
            <a:noFill/>
          </a:ln>
        </p:spPr>
      </p:pic>
      <p:pic>
        <p:nvPicPr>
          <p:cNvPr id="11" name="Picture 10" descr="C:\Users\user\Desktop\FYP\imagProcessing\ResPic\Send\AdptThreshold.jpg"/>
          <p:cNvPicPr/>
          <p:nvPr/>
        </p:nvPicPr>
        <p:blipFill>
          <a:blip r:embed="rId4">
            <a:extLst>
              <a:ext uri="{28A0092B-C50C-407E-A947-70E740481C1C}">
                <a14:useLocalDpi xmlns:a14="http://schemas.microsoft.com/office/drawing/2010/main" val="0"/>
              </a:ext>
            </a:extLst>
          </a:blip>
          <a:srcRect/>
          <a:stretch>
            <a:fillRect/>
          </a:stretch>
        </p:blipFill>
        <p:spPr bwMode="auto">
          <a:xfrm>
            <a:off x="6572264" y="1357298"/>
            <a:ext cx="1571636" cy="1643074"/>
          </a:xfrm>
          <a:prstGeom prst="rect">
            <a:avLst/>
          </a:prstGeom>
          <a:noFill/>
          <a:ln>
            <a:noFill/>
          </a:ln>
        </p:spPr>
      </p:pic>
      <p:pic>
        <p:nvPicPr>
          <p:cNvPr id="12" name="Picture 11" descr="C:\Users\user\Desktop\FYP\imagProcessing\SavedImg\Split Best Result\image7S.png"/>
          <p:cNvPicPr/>
          <p:nvPr/>
        </p:nvPicPr>
        <p:blipFill>
          <a:blip r:embed="rId5">
            <a:extLst>
              <a:ext uri="{28A0092B-C50C-407E-A947-70E740481C1C}">
                <a14:useLocalDpi xmlns:a14="http://schemas.microsoft.com/office/drawing/2010/main" val="0"/>
              </a:ext>
            </a:extLst>
          </a:blip>
          <a:srcRect/>
          <a:stretch>
            <a:fillRect/>
          </a:stretch>
        </p:blipFill>
        <p:spPr bwMode="auto">
          <a:xfrm>
            <a:off x="3929058" y="3786190"/>
            <a:ext cx="1571636" cy="1643074"/>
          </a:xfrm>
          <a:prstGeom prst="rect">
            <a:avLst/>
          </a:prstGeom>
          <a:noFill/>
          <a:ln>
            <a:noFill/>
          </a:ln>
        </p:spPr>
      </p:pic>
      <p:pic>
        <p:nvPicPr>
          <p:cNvPr id="13" name="Picture 12" descr="C:\Users\user\Desktop\FYP\imagProcessing\SavedImg\Skel After Sprunning3\image7SkP.png"/>
          <p:cNvPicPr/>
          <p:nvPr/>
        </p:nvPicPr>
        <p:blipFill>
          <a:blip r:embed="rId6">
            <a:extLst>
              <a:ext uri="{28A0092B-C50C-407E-A947-70E740481C1C}">
                <a14:useLocalDpi xmlns:a14="http://schemas.microsoft.com/office/drawing/2010/main" val="0"/>
              </a:ext>
            </a:extLst>
          </a:blip>
          <a:srcRect/>
          <a:stretch>
            <a:fillRect/>
          </a:stretch>
        </p:blipFill>
        <p:spPr bwMode="auto">
          <a:xfrm>
            <a:off x="928662" y="3786190"/>
            <a:ext cx="1500198" cy="1643074"/>
          </a:xfrm>
          <a:prstGeom prst="rect">
            <a:avLst/>
          </a:prstGeom>
          <a:noFill/>
          <a:ln>
            <a:noFill/>
          </a:ln>
        </p:spPr>
      </p:pic>
      <p:pic>
        <p:nvPicPr>
          <p:cNvPr id="14" name="Picture 4" descr="E:\Image after filling any holes smaller than size.png"/>
          <p:cNvPicPr>
            <a:picLocks noChangeAspect="1" noChangeArrowheads="1"/>
          </p:cNvPicPr>
          <p:nvPr/>
        </p:nvPicPr>
        <p:blipFill>
          <a:blip r:embed="rId7"/>
          <a:srcRect l="21120" t="10000" r="20800" b="16667"/>
          <a:stretch>
            <a:fillRect/>
          </a:stretch>
        </p:blipFill>
        <p:spPr bwMode="auto">
          <a:xfrm>
            <a:off x="6715140" y="3857628"/>
            <a:ext cx="1571636" cy="1571636"/>
          </a:xfrm>
          <a:prstGeom prst="rect">
            <a:avLst/>
          </a:prstGeom>
          <a:noFill/>
        </p:spPr>
      </p:pic>
      <p:sp>
        <p:nvSpPr>
          <p:cNvPr id="15" name="TextBox 14"/>
          <p:cNvSpPr txBox="1"/>
          <p:nvPr/>
        </p:nvSpPr>
        <p:spPr>
          <a:xfrm>
            <a:off x="857224" y="2714620"/>
            <a:ext cx="2000264" cy="369332"/>
          </a:xfrm>
          <a:prstGeom prst="rect">
            <a:avLst/>
          </a:prstGeom>
          <a:noFill/>
        </p:spPr>
        <p:txBody>
          <a:bodyPr wrap="square" rtlCol="0">
            <a:spAutoFit/>
          </a:bodyPr>
          <a:lstStyle/>
          <a:p>
            <a:pPr algn="ctr"/>
            <a:r>
              <a:rPr lang="en-GB" b="1" dirty="0" smtClean="0"/>
              <a:t>Vein Scanner</a:t>
            </a:r>
          </a:p>
        </p:txBody>
      </p:sp>
      <p:sp>
        <p:nvSpPr>
          <p:cNvPr id="16" name="TextBox 15"/>
          <p:cNvSpPr txBox="1"/>
          <p:nvPr/>
        </p:nvSpPr>
        <p:spPr>
          <a:xfrm>
            <a:off x="4071934" y="3071810"/>
            <a:ext cx="1285884" cy="646331"/>
          </a:xfrm>
          <a:prstGeom prst="rect">
            <a:avLst/>
          </a:prstGeom>
          <a:noFill/>
        </p:spPr>
        <p:txBody>
          <a:bodyPr wrap="square" rtlCol="0">
            <a:spAutoFit/>
          </a:bodyPr>
          <a:lstStyle/>
          <a:p>
            <a:pPr algn="ctr"/>
            <a:r>
              <a:rPr lang="en-GB" b="1" dirty="0" smtClean="0"/>
              <a:t>Captured image</a:t>
            </a:r>
            <a:endParaRPr lang="en-GB" b="1" dirty="0"/>
          </a:p>
        </p:txBody>
      </p:sp>
      <p:sp>
        <p:nvSpPr>
          <p:cNvPr id="17" name="TextBox 16"/>
          <p:cNvSpPr txBox="1"/>
          <p:nvPr/>
        </p:nvSpPr>
        <p:spPr>
          <a:xfrm>
            <a:off x="6572264" y="3071810"/>
            <a:ext cx="1571636" cy="646331"/>
          </a:xfrm>
          <a:prstGeom prst="rect">
            <a:avLst/>
          </a:prstGeom>
          <a:noFill/>
        </p:spPr>
        <p:txBody>
          <a:bodyPr wrap="square" rtlCol="0">
            <a:spAutoFit/>
          </a:bodyPr>
          <a:lstStyle/>
          <a:p>
            <a:pPr algn="ctr"/>
            <a:r>
              <a:rPr lang="en-GB" b="1" dirty="0" smtClean="0"/>
              <a:t>Vein Extraction</a:t>
            </a:r>
            <a:endParaRPr lang="en-GB" b="1" dirty="0"/>
          </a:p>
        </p:txBody>
      </p:sp>
      <p:sp>
        <p:nvSpPr>
          <p:cNvPr id="18" name="TextBox 17"/>
          <p:cNvSpPr txBox="1"/>
          <p:nvPr/>
        </p:nvSpPr>
        <p:spPr>
          <a:xfrm>
            <a:off x="857224" y="5572140"/>
            <a:ext cx="1571636" cy="646331"/>
          </a:xfrm>
          <a:prstGeom prst="rect">
            <a:avLst/>
          </a:prstGeom>
          <a:noFill/>
        </p:spPr>
        <p:txBody>
          <a:bodyPr wrap="square" rtlCol="0">
            <a:spAutoFit/>
          </a:bodyPr>
          <a:lstStyle/>
          <a:p>
            <a:pPr algn="ctr"/>
            <a:r>
              <a:rPr lang="en-GB" b="1" dirty="0" smtClean="0"/>
              <a:t>Skeleton Image</a:t>
            </a:r>
            <a:endParaRPr lang="en-GB" b="1" dirty="0"/>
          </a:p>
        </p:txBody>
      </p:sp>
      <p:sp>
        <p:nvSpPr>
          <p:cNvPr id="19" name="TextBox 18"/>
          <p:cNvSpPr txBox="1"/>
          <p:nvPr/>
        </p:nvSpPr>
        <p:spPr>
          <a:xfrm>
            <a:off x="3929058" y="5500702"/>
            <a:ext cx="1571636" cy="369332"/>
          </a:xfrm>
          <a:prstGeom prst="rect">
            <a:avLst/>
          </a:prstGeom>
          <a:noFill/>
        </p:spPr>
        <p:txBody>
          <a:bodyPr wrap="square" rtlCol="0">
            <a:spAutoFit/>
          </a:bodyPr>
          <a:lstStyle/>
          <a:p>
            <a:pPr algn="ctr"/>
            <a:r>
              <a:rPr lang="en-GB" b="1" dirty="0" smtClean="0"/>
              <a:t>Pattern Split</a:t>
            </a:r>
            <a:endParaRPr lang="en-GB" b="1" dirty="0"/>
          </a:p>
        </p:txBody>
      </p:sp>
      <p:sp>
        <p:nvSpPr>
          <p:cNvPr id="20" name="TextBox 19"/>
          <p:cNvSpPr txBox="1"/>
          <p:nvPr/>
        </p:nvSpPr>
        <p:spPr>
          <a:xfrm>
            <a:off x="6643702" y="5500702"/>
            <a:ext cx="1571636" cy="646331"/>
          </a:xfrm>
          <a:prstGeom prst="rect">
            <a:avLst/>
          </a:prstGeom>
          <a:noFill/>
        </p:spPr>
        <p:txBody>
          <a:bodyPr wrap="square" rtlCol="0">
            <a:spAutoFit/>
          </a:bodyPr>
          <a:lstStyle/>
          <a:p>
            <a:pPr algn="ctr"/>
            <a:r>
              <a:rPr lang="en-GB" b="1" dirty="0" smtClean="0"/>
              <a:t>Noise Removal</a:t>
            </a:r>
            <a:endParaRPr lang="en-GB" b="1" dirty="0"/>
          </a:p>
        </p:txBody>
      </p:sp>
      <p:sp>
        <p:nvSpPr>
          <p:cNvPr id="21" name="Right Arrow 20"/>
          <p:cNvSpPr/>
          <p:nvPr/>
        </p:nvSpPr>
        <p:spPr>
          <a:xfrm>
            <a:off x="3214678" y="2071678"/>
            <a:ext cx="642942" cy="21431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solidFill>
                <a:schemeClr val="tx1"/>
              </a:solidFill>
            </a:endParaRPr>
          </a:p>
        </p:txBody>
      </p:sp>
      <p:sp>
        <p:nvSpPr>
          <p:cNvPr id="22" name="Right Arrow 21"/>
          <p:cNvSpPr/>
          <p:nvPr/>
        </p:nvSpPr>
        <p:spPr>
          <a:xfrm>
            <a:off x="5643570" y="2143116"/>
            <a:ext cx="642942" cy="21431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solidFill>
                <a:schemeClr val="tx1"/>
              </a:solidFill>
            </a:endParaRPr>
          </a:p>
        </p:txBody>
      </p:sp>
      <p:sp>
        <p:nvSpPr>
          <p:cNvPr id="23" name="Right Arrow 22"/>
          <p:cNvSpPr/>
          <p:nvPr/>
        </p:nvSpPr>
        <p:spPr>
          <a:xfrm rot="10800000">
            <a:off x="5786446" y="4286256"/>
            <a:ext cx="642942" cy="21431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solidFill>
                <a:schemeClr val="tx1"/>
              </a:solidFill>
            </a:endParaRPr>
          </a:p>
        </p:txBody>
      </p:sp>
      <p:sp>
        <p:nvSpPr>
          <p:cNvPr id="24" name="Right Arrow 23"/>
          <p:cNvSpPr/>
          <p:nvPr/>
        </p:nvSpPr>
        <p:spPr>
          <a:xfrm rot="10800000">
            <a:off x="2928926" y="4429132"/>
            <a:ext cx="642942" cy="214314"/>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dirty="0">
              <a:solidFill>
                <a:schemeClr val="tx1"/>
              </a:solidFill>
            </a:endParaRPr>
          </a:p>
        </p:txBody>
      </p:sp>
    </p:spTree>
    <p:extLst>
      <p:ext uri="{BB962C8B-B14F-4D97-AF65-F5344CB8AC3E}">
        <p14:creationId xmlns:p14="http://schemas.microsoft.com/office/powerpoint/2010/main" val="237277962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722</TotalTime>
  <Words>1004</Words>
  <Application>Microsoft Office PowerPoint</Application>
  <PresentationFormat>On-screen Show (4:3)</PresentationFormat>
  <Paragraphs>198</Paragraphs>
  <Slides>24</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Vein Authentication System</vt:lpstr>
      <vt:lpstr>Contents</vt:lpstr>
      <vt:lpstr>Problem Statement</vt:lpstr>
      <vt:lpstr>Importance</vt:lpstr>
      <vt:lpstr>Various Biometric Systems</vt:lpstr>
      <vt:lpstr>Data Acquisition</vt:lpstr>
      <vt:lpstr>PowerPoint Presentation</vt:lpstr>
      <vt:lpstr>PowerPoint Presentation</vt:lpstr>
      <vt:lpstr>Block Diagram </vt:lpstr>
      <vt:lpstr>PowerPoint Presentation</vt:lpstr>
      <vt:lpstr>Pre procssing</vt:lpstr>
      <vt:lpstr>PowerPoint Presentation</vt:lpstr>
      <vt:lpstr>Algorithm Description  </vt:lpstr>
      <vt:lpstr>Red is minimum Green is maximum Yellow means both</vt:lpstr>
      <vt:lpstr>Cont..</vt:lpstr>
      <vt:lpstr>GUI</vt:lpstr>
      <vt:lpstr>PowerPoint Presentation</vt:lpstr>
      <vt:lpstr>Results</vt:lpstr>
      <vt:lpstr>PowerPoint Presentation</vt:lpstr>
      <vt:lpstr>PowerPoint Presentation</vt:lpstr>
      <vt:lpstr>Learning and Achievements</vt:lpstr>
      <vt:lpstr>Improvements </vt:lpstr>
      <vt:lpstr>PowerPoint Presentation</vt:lpstr>
      <vt:lpstr>Demo and Queries</vt:lpstr>
    </vt:vector>
  </TitlesOfParts>
  <Company>Hewlett-Packard Company</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Slide</dc:title>
  <dc:creator>humera</dc:creator>
  <cp:lastModifiedBy>MOIZ ANZAR</cp:lastModifiedBy>
  <cp:revision>73</cp:revision>
  <dcterms:created xsi:type="dcterms:W3CDTF">2014-10-20T08:45:26Z</dcterms:created>
  <dcterms:modified xsi:type="dcterms:W3CDTF">2017-04-05T17:49:10Z</dcterms:modified>
</cp:coreProperties>
</file>